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charts/chart39.xml" ContentType="application/vnd.openxmlformats-officedocument.drawingml.char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charts/chart36.xml" ContentType="application/vnd.openxmlformats-officedocument.drawingml.chart+xml"/>
  <Override PartName="/ppt/charts/chart3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charts/chart34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4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sldIdLst>
    <p:sldId id="256" r:id="rId2"/>
    <p:sldId id="259" r:id="rId3"/>
    <p:sldId id="261" r:id="rId4"/>
    <p:sldId id="271" r:id="rId5"/>
    <p:sldId id="272" r:id="rId6"/>
    <p:sldId id="273" r:id="rId7"/>
    <p:sldId id="274" r:id="rId8"/>
    <p:sldId id="262" r:id="rId9"/>
    <p:sldId id="275" r:id="rId10"/>
    <p:sldId id="279" r:id="rId11"/>
    <p:sldId id="284" r:id="rId12"/>
    <p:sldId id="287" r:id="rId13"/>
    <p:sldId id="264" r:id="rId14"/>
    <p:sldId id="293" r:id="rId15"/>
    <p:sldId id="294" r:id="rId16"/>
    <p:sldId id="354" r:id="rId17"/>
    <p:sldId id="355" r:id="rId18"/>
    <p:sldId id="266" r:id="rId19"/>
    <p:sldId id="292" r:id="rId20"/>
    <p:sldId id="311" r:id="rId21"/>
    <p:sldId id="299" r:id="rId22"/>
    <p:sldId id="304" r:id="rId23"/>
    <p:sldId id="309" r:id="rId24"/>
    <p:sldId id="310" r:id="rId25"/>
    <p:sldId id="267" r:id="rId26"/>
    <p:sldId id="312" r:id="rId27"/>
    <p:sldId id="318" r:id="rId28"/>
    <p:sldId id="268" r:id="rId29"/>
    <p:sldId id="319" r:id="rId30"/>
    <p:sldId id="320" r:id="rId31"/>
    <p:sldId id="321" r:id="rId32"/>
    <p:sldId id="324" r:id="rId33"/>
    <p:sldId id="328" r:id="rId34"/>
    <p:sldId id="329" r:id="rId35"/>
    <p:sldId id="330" r:id="rId36"/>
    <p:sldId id="365" r:id="rId37"/>
    <p:sldId id="332" r:id="rId38"/>
    <p:sldId id="333" r:id="rId39"/>
    <p:sldId id="334" r:id="rId40"/>
    <p:sldId id="269" r:id="rId41"/>
    <p:sldId id="335" r:id="rId42"/>
    <p:sldId id="339" r:id="rId43"/>
    <p:sldId id="340" r:id="rId44"/>
    <p:sldId id="341" r:id="rId45"/>
    <p:sldId id="270" r:id="rId46"/>
    <p:sldId id="344" r:id="rId47"/>
    <p:sldId id="345" r:id="rId48"/>
    <p:sldId id="346" r:id="rId49"/>
    <p:sldId id="347" r:id="rId50"/>
    <p:sldId id="375" r:id="rId51"/>
    <p:sldId id="349" r:id="rId52"/>
    <p:sldId id="350" r:id="rId53"/>
    <p:sldId id="351" r:id="rId54"/>
    <p:sldId id="258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94660"/>
  </p:normalViewPr>
  <p:slideViewPr>
    <p:cSldViewPr>
      <p:cViewPr>
        <p:scale>
          <a:sx n="94" d="100"/>
          <a:sy n="94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rina\Documents\My%20Dropbox\Prosjekter\Bergen%20N&#230;ringsr&#229;d\2013\Rapportering%20291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'Om respondentene'!$A$9:$A$14</c:f>
          <c:strCache>
            <c:ptCount val="1"/>
            <c:pt idx="0">
              <c:v>Hvor mange ansatte har din bedrift?</c:v>
            </c:pt>
          </c:strCache>
        </c:strRef>
      </c:tx>
      <c:layout/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spPr>
            <a:solidFill>
              <a:srgbClr val="006BB3"/>
            </a:solidFill>
            <a:ln>
              <a:noFill/>
            </a:ln>
          </c:spPr>
          <c:dLbls>
            <c:numFmt formatCode="0%" sourceLinked="0"/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'Om respondentene'!$C$9:$C$14</c:f>
              <c:strCache>
                <c:ptCount val="6"/>
                <c:pt idx="0">
                  <c:v>0-1 ansatte (n=131)</c:v>
                </c:pt>
                <c:pt idx="1">
                  <c:v>2-9 ansatte (n=442)</c:v>
                </c:pt>
                <c:pt idx="2">
                  <c:v>10-49 ansatte (n=581)</c:v>
                </c:pt>
                <c:pt idx="3">
                  <c:v>50-99 ansatte (n=201)</c:v>
                </c:pt>
                <c:pt idx="4">
                  <c:v>100-199 ansatte (n=169)</c:v>
                </c:pt>
                <c:pt idx="5">
                  <c:v>200 eller flere ansatte (n=398)</c:v>
                </c:pt>
              </c:strCache>
            </c:strRef>
          </c:cat>
          <c:val>
            <c:numRef>
              <c:f>'Om respondentene'!$D$9:$D$14</c:f>
              <c:numCache>
                <c:formatCode>###0.0%</c:formatCode>
                <c:ptCount val="6"/>
                <c:pt idx="0">
                  <c:v>6.8158168574401698E-2</c:v>
                </c:pt>
                <c:pt idx="1">
                  <c:v>0.22996878251821007</c:v>
                </c:pt>
                <c:pt idx="2">
                  <c:v>0.3022892819979191</c:v>
                </c:pt>
                <c:pt idx="3">
                  <c:v>0.10457856399583798</c:v>
                </c:pt>
                <c:pt idx="4">
                  <c:v>8.7929240374609807E-2</c:v>
                </c:pt>
                <c:pt idx="5">
                  <c:v>0.20707596253902202</c:v>
                </c:pt>
              </c:numCache>
            </c:numRef>
          </c:val>
        </c:ser>
        <c:dLbls>
          <c:showVal val="1"/>
        </c:dLbls>
        <c:gapWidth val="49"/>
        <c:axId val="137513600"/>
        <c:axId val="119710848"/>
      </c:barChart>
      <c:catAx>
        <c:axId val="137513600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19710848"/>
        <c:crosses val="autoZero"/>
        <c:auto val="1"/>
        <c:lblAlgn val="ctr"/>
        <c:lblOffset val="100"/>
      </c:catAx>
      <c:valAx>
        <c:axId val="119710848"/>
        <c:scaling>
          <c:orientation val="minMax"/>
        </c:scaling>
        <c:axPos val="b"/>
        <c:majorGridlines/>
        <c:numFmt formatCode="#,##0" sourceLinked="0"/>
        <c:tickLblPos val="nextTo"/>
        <c:crossAx val="137513600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'Om respondentene'!$A$15:$A$32</c:f>
          <c:strCache>
            <c:ptCount val="1"/>
            <c:pt idx="0">
              <c:v>Hvilken hovedbransje tilhører din bedrift?</c:v>
            </c:pt>
          </c:strCache>
        </c:strRef>
      </c:tx>
      <c:layout>
        <c:manualLayout>
          <c:xMode val="edge"/>
          <c:yMode val="edge"/>
          <c:x val="0.32544364246135893"/>
          <c:y val="2.8060332808804004E-3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42730971128608908"/>
          <c:y val="6.3556653811941033E-2"/>
          <c:w val="0.55142485661514606"/>
          <c:h val="0.80427939960609507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'Om respondentene'!$C$15:$C$32</c:f>
              <c:strCache>
                <c:ptCount val="18"/>
                <c:pt idx="0">
                  <c:v>Konsulentvirksomhet (n=212)</c:v>
                </c:pt>
                <c:pt idx="1">
                  <c:v>Annet, spesifiser her (n=193)</c:v>
                </c:pt>
                <c:pt idx="2">
                  <c:v>Bygg- og anleggsvirksomhet (n=192)</c:v>
                </c:pt>
                <c:pt idx="3">
                  <c:v>Varehandel, detalj/engros (n=173)</c:v>
                </c:pt>
                <c:pt idx="4">
                  <c:v>Bank/finans/forsikring/revisjon (n=160)</c:v>
                </c:pt>
                <c:pt idx="5">
                  <c:v>Eiendom/teknisk og annen forretningsmessig tjenesteyting (n=158)</c:v>
                </c:pt>
                <c:pt idx="6">
                  <c:v>Olje og gass (n=148)</c:v>
                </c:pt>
                <c:pt idx="7">
                  <c:v>IT/media/kommunikasjon/tele (n=119)</c:v>
                </c:pt>
                <c:pt idx="8">
                  <c:v>Øvrig industri (n=97)</c:v>
                </c:pt>
                <c:pt idx="9">
                  <c:v>Offentlig sektor (n=96)</c:v>
                </c:pt>
                <c:pt idx="10">
                  <c:v>Reiseliv, hotell, restaurant (n=74)</c:v>
                </c:pt>
                <c:pt idx="11">
                  <c:v>Transport/logistikk (n=62)</c:v>
                </c:pt>
                <c:pt idx="12">
                  <c:v>Høgskole/universitet/forskning (n=50)</c:v>
                </c:pt>
                <c:pt idx="13">
                  <c:v>Maritim (n=49)</c:v>
                </c:pt>
                <c:pt idx="14">
                  <c:v>Kultur (n=41)</c:v>
                </c:pt>
                <c:pt idx="15">
                  <c:v>Energi, utenom olje og gass (n=30)</c:v>
                </c:pt>
                <c:pt idx="16">
                  <c:v>Helse/life science (n=24)</c:v>
                </c:pt>
                <c:pt idx="17">
                  <c:v> Marin (n=17)</c:v>
                </c:pt>
              </c:strCache>
            </c:strRef>
          </c:cat>
          <c:val>
            <c:numRef>
              <c:f>'Om respondentene'!$D$15:$D$32</c:f>
              <c:numCache>
                <c:formatCode>###0.0%</c:formatCode>
                <c:ptCount val="18"/>
                <c:pt idx="0">
                  <c:v>0.11187335092348299</c:v>
                </c:pt>
                <c:pt idx="1">
                  <c:v>0.10184696569920797</c:v>
                </c:pt>
                <c:pt idx="2">
                  <c:v>0.10131926121371999</c:v>
                </c:pt>
                <c:pt idx="3">
                  <c:v>9.129287598944591E-2</c:v>
                </c:pt>
                <c:pt idx="4">
                  <c:v>8.4432717678100164E-2</c:v>
                </c:pt>
                <c:pt idx="5">
                  <c:v>8.3377308707124009E-2</c:v>
                </c:pt>
                <c:pt idx="6">
                  <c:v>7.8100263852242807E-2</c:v>
                </c:pt>
                <c:pt idx="7">
                  <c:v>6.2796833773087118E-2</c:v>
                </c:pt>
                <c:pt idx="8">
                  <c:v>5.1187335092348303E-2</c:v>
                </c:pt>
                <c:pt idx="9">
                  <c:v>5.0659630606860191E-2</c:v>
                </c:pt>
                <c:pt idx="10">
                  <c:v>3.9050131926121404E-2</c:v>
                </c:pt>
                <c:pt idx="11">
                  <c:v>3.2717678100263908E-2</c:v>
                </c:pt>
                <c:pt idx="12">
                  <c:v>2.6385224274406299E-2</c:v>
                </c:pt>
                <c:pt idx="13">
                  <c:v>2.5857519788918204E-2</c:v>
                </c:pt>
                <c:pt idx="14">
                  <c:v>2.1635883905013208E-2</c:v>
                </c:pt>
                <c:pt idx="15">
                  <c:v>1.5831134564643801E-2</c:v>
                </c:pt>
                <c:pt idx="16">
                  <c:v>1.2664907651714999E-2</c:v>
                </c:pt>
                <c:pt idx="17" formatCode="####.0%">
                  <c:v>8.9709762532981623E-3</c:v>
                </c:pt>
              </c:numCache>
            </c:numRef>
          </c:val>
        </c:ser>
        <c:dLbls>
          <c:showVal val="1"/>
        </c:dLbls>
        <c:gapWidth val="49"/>
        <c:axId val="127342080"/>
        <c:axId val="127343616"/>
      </c:barChart>
      <c:catAx>
        <c:axId val="127342080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7343616"/>
        <c:crosses val="autoZero"/>
        <c:auto val="1"/>
        <c:lblAlgn val="ctr"/>
        <c:lblOffset val="100"/>
      </c:catAx>
      <c:valAx>
        <c:axId val="127343616"/>
        <c:scaling>
          <c:orientation val="minMax"/>
        </c:scaling>
        <c:axPos val="b"/>
        <c:majorGridlines/>
        <c:numFmt formatCode="#,##0" sourceLinked="0"/>
        <c:tickLblPos val="nextTo"/>
        <c:crossAx val="127342080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'Om respondentene'!$A$2:$A$8</c:f>
          <c:strCache>
            <c:ptCount val="1"/>
            <c:pt idx="0">
              <c:v>Region</c:v>
            </c:pt>
          </c:strCache>
        </c:strRef>
      </c:tx>
      <c:layout/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'Om respondentene'!$C$2:$C$8</c:f>
              <c:strCache>
                <c:ptCount val="7"/>
                <c:pt idx="0">
                  <c:v>Bergen (n=617)</c:v>
                </c:pt>
                <c:pt idx="1">
                  <c:v>Trondheim (n=469)</c:v>
                </c:pt>
                <c:pt idx="2">
                  <c:v>Stavanger (n=410)</c:v>
                </c:pt>
                <c:pt idx="3">
                  <c:v>Kristiansand (n=234)</c:v>
                </c:pt>
                <c:pt idx="4">
                  <c:v>Oslo Handelsstansforening (n=99)</c:v>
                </c:pt>
                <c:pt idx="5">
                  <c:v>Oslo Handelskammer (n=59)</c:v>
                </c:pt>
                <c:pt idx="6">
                  <c:v>Tromsø (n=55)</c:v>
                </c:pt>
              </c:strCache>
            </c:strRef>
          </c:cat>
          <c:val>
            <c:numRef>
              <c:f>'Om respondentene'!$D$2:$D$8</c:f>
              <c:numCache>
                <c:formatCode>###0.0%</c:formatCode>
                <c:ptCount val="7"/>
                <c:pt idx="0">
                  <c:v>0.31755018013381403</c:v>
                </c:pt>
                <c:pt idx="1">
                  <c:v>0.24137931034482801</c:v>
                </c:pt>
                <c:pt idx="2">
                  <c:v>0.21101389603705603</c:v>
                </c:pt>
                <c:pt idx="3">
                  <c:v>0.120432321152856</c:v>
                </c:pt>
                <c:pt idx="4">
                  <c:v>5.0952135872362303E-2</c:v>
                </c:pt>
                <c:pt idx="5">
                  <c:v>3.03654143077715E-2</c:v>
                </c:pt>
                <c:pt idx="6">
                  <c:v>2.8306742151312399E-2</c:v>
                </c:pt>
              </c:numCache>
            </c:numRef>
          </c:val>
        </c:ser>
        <c:dLbls>
          <c:showVal val="1"/>
        </c:dLbls>
        <c:gapWidth val="49"/>
        <c:axId val="127356288"/>
        <c:axId val="127374464"/>
      </c:barChart>
      <c:catAx>
        <c:axId val="127356288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7374464"/>
        <c:crosses val="autoZero"/>
        <c:auto val="1"/>
        <c:lblAlgn val="ctr"/>
        <c:lblOffset val="100"/>
      </c:catAx>
      <c:valAx>
        <c:axId val="127374464"/>
        <c:scaling>
          <c:orientation val="minMax"/>
        </c:scaling>
        <c:axPos val="b"/>
        <c:majorGridlines/>
        <c:numFmt formatCode="#,##0" sourceLinked="0"/>
        <c:tickLblPos val="nextTo"/>
        <c:crossAx val="127356288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style val="18"/>
  <c:chart>
    <c:title>
      <c:tx>
        <c:rich>
          <a:bodyPr/>
          <a:lstStyle/>
          <a:p>
            <a:pPr>
              <a:defRPr/>
            </a:pPr>
            <a:r>
              <a:rPr lang="en-US"/>
              <a:t>Svarprosent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spPr>
            <a:solidFill>
              <a:srgbClr val="3366FF"/>
            </a:solidFill>
          </c:spPr>
          <c:dLbls>
            <c:showVal val="1"/>
          </c:dLbls>
          <c:cat>
            <c:strRef>
              <c:f>Sheet1!$B$8:$B$13</c:f>
              <c:strCache>
                <c:ptCount val="6"/>
                <c:pt idx="0">
                  <c:v>Bergen</c:v>
                </c:pt>
                <c:pt idx="1">
                  <c:v>Trondheim</c:v>
                </c:pt>
                <c:pt idx="2">
                  <c:v>Oslo Handelskammer</c:v>
                </c:pt>
                <c:pt idx="3">
                  <c:v>Kristiansand</c:v>
                </c:pt>
                <c:pt idx="4">
                  <c:v>Stavanger</c:v>
                </c:pt>
                <c:pt idx="5">
                  <c:v>Oslo Handelstandsforening</c:v>
                </c:pt>
              </c:strCache>
            </c:strRef>
          </c:cat>
          <c:val>
            <c:numRef>
              <c:f>Sheet1!$C$8:$C$13</c:f>
              <c:numCache>
                <c:formatCode>0%</c:formatCode>
                <c:ptCount val="6"/>
                <c:pt idx="0">
                  <c:v>0.17024748436225207</c:v>
                </c:pt>
                <c:pt idx="1">
                  <c:v>0.15255332902391697</c:v>
                </c:pt>
                <c:pt idx="2">
                  <c:v>0.13452914798206303</c:v>
                </c:pt>
                <c:pt idx="3">
                  <c:v>0.12388451443569599</c:v>
                </c:pt>
                <c:pt idx="4">
                  <c:v>9.2760180995475117E-2</c:v>
                </c:pt>
                <c:pt idx="5">
                  <c:v>7.7581289218482619E-2</c:v>
                </c:pt>
              </c:numCache>
            </c:numRef>
          </c:val>
        </c:ser>
        <c:dLbls/>
        <c:axId val="128008576"/>
        <c:axId val="128010112"/>
      </c:barChart>
      <c:catAx>
        <c:axId val="128008576"/>
        <c:scaling>
          <c:orientation val="maxMin"/>
        </c:scaling>
        <c:axPos val="l"/>
        <c:tickLblPos val="nextTo"/>
        <c:crossAx val="128010112"/>
        <c:crosses val="autoZero"/>
        <c:auto val="1"/>
        <c:lblAlgn val="ctr"/>
        <c:lblOffset val="100"/>
      </c:catAx>
      <c:valAx>
        <c:axId val="128010112"/>
        <c:scaling>
          <c:orientation val="minMax"/>
        </c:scaling>
        <c:axPos val="t"/>
        <c:numFmt formatCode="0%" sourceLinked="1"/>
        <c:tickLblPos val="nextTo"/>
        <c:crossAx val="128008576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vektet'!$A$3:$A$11</c:f>
          <c:strCache>
            <c:ptCount val="1"/>
            <c:pt idx="0">
              <c:v>Prioritér de fire viktigste områdene som du mener styrker fremtidig konkurranseevne for din bedrift? </c:v>
            </c:pt>
          </c:strCache>
        </c:strRef>
      </c:tx>
      <c:layout>
        <c:manualLayout>
          <c:xMode val="edge"/>
          <c:yMode val="edge"/>
          <c:x val="0.14216438222999905"/>
          <c:y val="1.4030166404401977E-2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vektet'!$B$3:$B$11</c:f>
              <c:strCache>
                <c:ptCount val="9"/>
                <c:pt idx="0">
                  <c:v>Forutsigbare politiske avgjørelser</c:v>
                </c:pt>
                <c:pt idx="1">
                  <c:v>Tilgang på relevant arbeidskraft</c:v>
                </c:pt>
                <c:pt idx="2">
                  <c:v>Bedre infrastruktur knyttet til vei, bane, kollektiv</c:v>
                </c:pt>
                <c:pt idx="3">
                  <c:v>Tettere nettverkssamarbeid mellom bedrifter</c:v>
                </c:pt>
                <c:pt idx="4">
                  <c:v>Tilgang på kapital</c:v>
                </c:pt>
                <c:pt idx="5">
                  <c:v>Tettere samarbeid med relevante forskningsmiljø</c:v>
                </c:pt>
                <c:pt idx="6">
                  <c:v>Bedre infrastruktur knyttet til IT, bredbånd, o.l.</c:v>
                </c:pt>
                <c:pt idx="7">
                  <c:v>Felles aktiviteter i internasjonale markeder</c:v>
                </c:pt>
                <c:pt idx="8">
                  <c:v>Mer tilgjengelig næringsareal</c:v>
                </c:pt>
              </c:strCache>
            </c:strRef>
          </c:cat>
          <c:val>
            <c:numRef>
              <c:f>'kategori - vektet'!$C$3:$C$11</c:f>
              <c:numCache>
                <c:formatCode>###0%</c:formatCode>
                <c:ptCount val="9"/>
                <c:pt idx="0">
                  <c:v>0.65485806394240109</c:v>
                </c:pt>
                <c:pt idx="1">
                  <c:v>0.6257019294514421</c:v>
                </c:pt>
                <c:pt idx="2">
                  <c:v>0.53729676095045886</c:v>
                </c:pt>
                <c:pt idx="3">
                  <c:v>0.37588459674697811</c:v>
                </c:pt>
                <c:pt idx="4">
                  <c:v>0.34912962837276407</c:v>
                </c:pt>
                <c:pt idx="5">
                  <c:v>0.19411976521313098</c:v>
                </c:pt>
                <c:pt idx="6">
                  <c:v>0.17737053486434501</c:v>
                </c:pt>
                <c:pt idx="7">
                  <c:v>0.17593175321185101</c:v>
                </c:pt>
                <c:pt idx="8">
                  <c:v>0.16744376784900902</c:v>
                </c:pt>
              </c:numCache>
            </c:numRef>
          </c:val>
        </c:ser>
        <c:dLbls>
          <c:showVal val="1"/>
        </c:dLbls>
        <c:gapWidth val="49"/>
        <c:axId val="128023552"/>
        <c:axId val="128054016"/>
      </c:barChart>
      <c:catAx>
        <c:axId val="128023552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8054016"/>
        <c:crosses val="autoZero"/>
        <c:auto val="1"/>
        <c:lblAlgn val="ctr"/>
        <c:lblOffset val="100"/>
      </c:catAx>
      <c:valAx>
        <c:axId val="128054016"/>
        <c:scaling>
          <c:orientation val="minMax"/>
        </c:scaling>
        <c:axPos val="b"/>
        <c:majorGridlines/>
        <c:numFmt formatCode="###0%" sourceLinked="1"/>
        <c:tickLblPos val="nextTo"/>
        <c:crossAx val="128023552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vektet'!$A$12:$A$24</c:f>
          <c:strCache>
            <c:ptCount val="1"/>
            <c:pt idx="0">
              <c:v>I etterkant av Stortingsvalget 2013, hvilke av disse områdene er viktige for din bedrift?</c:v>
            </c:pt>
          </c:strCache>
        </c:strRef>
      </c:tx>
      <c:layout/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vektet'!$B$12:$B$24</c:f>
              <c:strCache>
                <c:ptCount val="13"/>
                <c:pt idx="0">
                  <c:v>Forutsigbare rammevilkår (skatt, avgifter etc)</c:v>
                </c:pt>
                <c:pt idx="1">
                  <c:v>Stabilt rentenivå</c:v>
                </c:pt>
                <c:pt idx="2">
                  <c:v>Økte midler til veibygging</c:v>
                </c:pt>
                <c:pt idx="3">
                  <c:v>Økte midler til forskning og utdanning</c:v>
                </c:pt>
                <c:pt idx="4">
                  <c:v>Forenkling av plan- og bygningsloven</c:v>
                </c:pt>
                <c:pt idx="5">
                  <c:v>Likeverdige konkurransevilkår internasjonalt</c:v>
                </c:pt>
                <c:pt idx="6">
                  <c:v>Redusert formueskatt</c:v>
                </c:pt>
                <c:pt idx="7">
                  <c:v>Økt bruk av offentlig-privat samarbeid</c:v>
                </c:pt>
                <c:pt idx="8">
                  <c:v>Økt privatisering av offentlige tjenester</c:v>
                </c:pt>
                <c:pt idx="9">
                  <c:v>Økte midler til kollektiv og bane generelt</c:v>
                </c:pt>
                <c:pt idx="10">
                  <c:v>Økt statlig finansiering av kollektiv og bane i storbyene</c:v>
                </c:pt>
                <c:pt idx="11">
                  <c:v>Større nasjonalt fokus på klima- og miljøspørsmål</c:v>
                </c:pt>
                <c:pt idx="12">
                  <c:v>Reduserte kraftpriser</c:v>
                </c:pt>
              </c:strCache>
            </c:strRef>
          </c:cat>
          <c:val>
            <c:numRef>
              <c:f>'kategori - vektet'!$C$12:$C$24</c:f>
              <c:numCache>
                <c:formatCode>###0%</c:formatCode>
                <c:ptCount val="13"/>
                <c:pt idx="0">
                  <c:v>0.564055049019758</c:v>
                </c:pt>
                <c:pt idx="1">
                  <c:v>0.43438345196247913</c:v>
                </c:pt>
                <c:pt idx="2">
                  <c:v>0.34640904736209105</c:v>
                </c:pt>
                <c:pt idx="3">
                  <c:v>0.26077913504459399</c:v>
                </c:pt>
                <c:pt idx="4">
                  <c:v>0.24235355931962896</c:v>
                </c:pt>
                <c:pt idx="5">
                  <c:v>0.22914005347351096</c:v>
                </c:pt>
                <c:pt idx="6">
                  <c:v>0.22164782159708299</c:v>
                </c:pt>
                <c:pt idx="7">
                  <c:v>0.19671938980224304</c:v>
                </c:pt>
                <c:pt idx="8">
                  <c:v>0.160980655475847</c:v>
                </c:pt>
                <c:pt idx="9">
                  <c:v>0.15371813553452304</c:v>
                </c:pt>
                <c:pt idx="10">
                  <c:v>0.14042463686563902</c:v>
                </c:pt>
                <c:pt idx="11">
                  <c:v>0.13390036289667404</c:v>
                </c:pt>
                <c:pt idx="12">
                  <c:v>7.1993630680111109E-2</c:v>
                </c:pt>
              </c:numCache>
            </c:numRef>
          </c:val>
        </c:ser>
        <c:dLbls>
          <c:showVal val="1"/>
        </c:dLbls>
        <c:gapWidth val="49"/>
        <c:axId val="128107648"/>
        <c:axId val="128109184"/>
      </c:barChart>
      <c:catAx>
        <c:axId val="128107648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8109184"/>
        <c:crosses val="autoZero"/>
        <c:auto val="1"/>
        <c:lblAlgn val="ctr"/>
        <c:lblOffset val="100"/>
      </c:catAx>
      <c:valAx>
        <c:axId val="128109184"/>
        <c:scaling>
          <c:orientation val="minMax"/>
        </c:scaling>
        <c:axPos val="b"/>
        <c:majorGridlines/>
        <c:numFmt formatCode="###0%" sourceLinked="1"/>
        <c:tickLblPos val="nextTo"/>
        <c:crossAx val="128107648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'skala - vektet'!$A$3:$A$7</c:f>
          <c:strCache>
            <c:ptCount val="1"/>
            <c:pt idx="0">
              <c:v>Hvor utfordrende mener du følgende skatter og avgifter er for næringslivet?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'skala - vektet'!$C$1:$C$2</c:f>
              <c:strCache>
                <c:ptCount val="1"/>
                <c:pt idx="0">
                  <c:v>Total 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'skala - vektet'!$B$3:$B$7</c:f>
              <c:strCache>
                <c:ptCount val="5"/>
                <c:pt idx="0">
                  <c:v>Eiendomsskatt på næring</c:v>
                </c:pt>
                <c:pt idx="1">
                  <c:v>Arbeidsgiveravgift</c:v>
                </c:pt>
                <c:pt idx="2">
                  <c:v>Arveavgift ved generasjonsskifte</c:v>
                </c:pt>
                <c:pt idx="3">
                  <c:v>Formueskatt</c:v>
                </c:pt>
                <c:pt idx="4">
                  <c:v>Moms</c:v>
                </c:pt>
              </c:strCache>
            </c:strRef>
          </c:cat>
          <c:val>
            <c:numRef>
              <c:f>'skala - vektet'!$C$3:$C$7</c:f>
              <c:numCache>
                <c:formatCode>#,##0.0</c:formatCode>
                <c:ptCount val="5"/>
                <c:pt idx="0">
                  <c:v>3.9795076671583849</c:v>
                </c:pt>
                <c:pt idx="1">
                  <c:v>3.972522553083393</c:v>
                </c:pt>
                <c:pt idx="2">
                  <c:v>3.934287644932088</c:v>
                </c:pt>
                <c:pt idx="3">
                  <c:v>3.9138440470165583</c:v>
                </c:pt>
                <c:pt idx="4">
                  <c:v>3.2978146928940411</c:v>
                </c:pt>
              </c:numCache>
            </c:numRef>
          </c:val>
        </c:ser>
        <c:dLbls>
          <c:showVal val="1"/>
        </c:dLbls>
        <c:gapWidth val="49"/>
        <c:axId val="128142336"/>
        <c:axId val="128152320"/>
      </c:barChart>
      <c:catAx>
        <c:axId val="128142336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8152320"/>
        <c:crosses val="autoZero"/>
        <c:auto val="1"/>
        <c:lblAlgn val="ctr"/>
        <c:lblOffset val="100"/>
      </c:catAx>
      <c:valAx>
        <c:axId val="128152320"/>
        <c:scaling>
          <c:orientation val="minMax"/>
          <c:max val="6"/>
          <c:min val="1"/>
        </c:scaling>
        <c:axPos val="b"/>
        <c:majorGridlines/>
        <c:numFmt formatCode="#,##0" sourceLinked="0"/>
        <c:tickLblPos val="nextTo"/>
        <c:crossAx val="128142336"/>
        <c:crosses val="max"/>
        <c:crossBetween val="between"/>
        <c:majorUnit val="1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vektet'!$A$25:$A$36</c:f>
          <c:strCache>
            <c:ptCount val="1"/>
            <c:pt idx="0">
              <c:v>Hva vurderer du som regionens største utfordring i et langsiktig perspektiv (frem mot 2030)?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vektet'!$B$25:$B$36</c:f>
              <c:strCache>
                <c:ptCount val="12"/>
                <c:pt idx="0">
                  <c:v>Rekruttere kompetent arbeidskraft</c:v>
                </c:pt>
                <c:pt idx="1">
                  <c:v>Stigende lønnsnivå</c:v>
                </c:pt>
                <c:pt idx="2">
                  <c:v>Å få et fremtidsrettet transportsystem</c:v>
                </c:pt>
                <c:pt idx="3">
                  <c:v>Øke innovasjons- og omstillingsevne</c:v>
                </c:pt>
                <c:pt idx="4">
                  <c:v>Beholde konkurransekraft på globalt plan</c:v>
                </c:pt>
                <c:pt idx="5">
                  <c:v>Forbedret kollektivnett (buss og bane)</c:v>
                </c:pt>
                <c:pt idx="6">
                  <c:v>Øke kvaliteten i grunn- og videregående skole</c:v>
                </c:pt>
                <c:pt idx="7">
                  <c:v>Tilrettelegging av boligareal</c:v>
                </c:pt>
                <c:pt idx="8">
                  <c:v>Restriksjoner fra statlig nivå (Fylkesmann, departement etc.)</c:v>
                </c:pt>
                <c:pt idx="9">
                  <c:v>Forbedre regionalt samarbeid</c:v>
                </c:pt>
                <c:pt idx="10">
                  <c:v>Klima- og miljøutfordringer</c:v>
                </c:pt>
                <c:pt idx="11">
                  <c:v>Tilrettelegging av næringsareal</c:v>
                </c:pt>
              </c:strCache>
            </c:strRef>
          </c:cat>
          <c:val>
            <c:numRef>
              <c:f>'kategori - vektet'!$C$25:$C$36</c:f>
              <c:numCache>
                <c:formatCode>###0%</c:formatCode>
                <c:ptCount val="12"/>
                <c:pt idx="0">
                  <c:v>0.55151293581260075</c:v>
                </c:pt>
                <c:pt idx="1">
                  <c:v>0.45367457530891914</c:v>
                </c:pt>
                <c:pt idx="2">
                  <c:v>0.44871384142379295</c:v>
                </c:pt>
                <c:pt idx="3">
                  <c:v>0.38200334740794006</c:v>
                </c:pt>
                <c:pt idx="4">
                  <c:v>0.29246758039638404</c:v>
                </c:pt>
                <c:pt idx="5">
                  <c:v>0.24814174454428603</c:v>
                </c:pt>
                <c:pt idx="6">
                  <c:v>0.23459230270495299</c:v>
                </c:pt>
                <c:pt idx="7">
                  <c:v>0.21191734838901402</c:v>
                </c:pt>
                <c:pt idx="8">
                  <c:v>0.21045119565682702</c:v>
                </c:pt>
                <c:pt idx="9">
                  <c:v>0.19686019503839502</c:v>
                </c:pt>
                <c:pt idx="10">
                  <c:v>0.17043380304736505</c:v>
                </c:pt>
                <c:pt idx="11">
                  <c:v>0.16503570110413199</c:v>
                </c:pt>
              </c:numCache>
            </c:numRef>
          </c:val>
        </c:ser>
        <c:dLbls>
          <c:showVal val="1"/>
        </c:dLbls>
        <c:gapWidth val="49"/>
        <c:axId val="128173184"/>
        <c:axId val="128174720"/>
      </c:barChart>
      <c:catAx>
        <c:axId val="128173184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8174720"/>
        <c:crosses val="autoZero"/>
        <c:auto val="1"/>
        <c:lblAlgn val="ctr"/>
        <c:lblOffset val="100"/>
      </c:catAx>
      <c:valAx>
        <c:axId val="128174720"/>
        <c:scaling>
          <c:orientation val="minMax"/>
        </c:scaling>
        <c:axPos val="b"/>
        <c:majorGridlines/>
        <c:numFmt formatCode="###0%" sourceLinked="1"/>
        <c:tickLblPos val="nextTo"/>
        <c:crossAx val="128173184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vektet'!$A$37:$A$43</c:f>
          <c:strCache>
            <c:ptCount val="1"/>
            <c:pt idx="0">
              <c:v>Hvordan ser det per dato ut til at bedriftens økonomiske resultat blir for 2013?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8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vektet'!$B$37:$B$43</c:f>
              <c:strCache>
                <c:ptCount val="7"/>
                <c:pt idx="0">
                  <c:v>Nedgang på 50 prosent eller mer</c:v>
                </c:pt>
                <c:pt idx="1">
                  <c:v>Nedgang 21-49 prosent</c:v>
                </c:pt>
                <c:pt idx="2">
                  <c:v>Nedgang inntil 20 prosent</c:v>
                </c:pt>
                <c:pt idx="3">
                  <c:v>Som i 2012</c:v>
                </c:pt>
                <c:pt idx="4">
                  <c:v>Vekst inntil 20 prosent</c:v>
                </c:pt>
                <c:pt idx="5">
                  <c:v>Vekst 21-49 prosent</c:v>
                </c:pt>
                <c:pt idx="6">
                  <c:v>Vekst på 50 prosent eller mer</c:v>
                </c:pt>
              </c:strCache>
            </c:strRef>
          </c:cat>
          <c:val>
            <c:numRef>
              <c:f>'kategori - vektet'!$C$37:$C$43</c:f>
              <c:numCache>
                <c:formatCode>###0%</c:formatCode>
                <c:ptCount val="7"/>
                <c:pt idx="0">
                  <c:v>2.43643577085907E-2</c:v>
                </c:pt>
                <c:pt idx="1">
                  <c:v>2.9867445743433304E-2</c:v>
                </c:pt>
                <c:pt idx="2">
                  <c:v>0.12379979952345903</c:v>
                </c:pt>
                <c:pt idx="3">
                  <c:v>0.41026810661579799</c:v>
                </c:pt>
                <c:pt idx="4">
                  <c:v>0.32041360310535311</c:v>
                </c:pt>
                <c:pt idx="5">
                  <c:v>5.9890577639330006E-2</c:v>
                </c:pt>
                <c:pt idx="6">
                  <c:v>3.1396109664041702E-2</c:v>
                </c:pt>
              </c:numCache>
            </c:numRef>
          </c:val>
        </c:ser>
        <c:dLbls>
          <c:showVal val="1"/>
        </c:dLbls>
        <c:gapWidth val="49"/>
        <c:axId val="128203776"/>
        <c:axId val="128213760"/>
      </c:barChart>
      <c:catAx>
        <c:axId val="128203776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8213760"/>
        <c:crosses val="autoZero"/>
        <c:auto val="1"/>
        <c:lblAlgn val="ctr"/>
        <c:lblOffset val="100"/>
      </c:catAx>
      <c:valAx>
        <c:axId val="128213760"/>
        <c:scaling>
          <c:orientation val="minMax"/>
        </c:scaling>
        <c:axPos val="l"/>
        <c:numFmt formatCode="###0%" sourceLinked="1"/>
        <c:tickLblPos val="nextTo"/>
        <c:crossAx val="128203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4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vektet'!$A$44:$A$47</c:f>
          <c:strCache>
            <c:ptCount val="1"/>
            <c:pt idx="0">
              <c:v>Hvilket omsetningsnivå planlegger bedriften med i 2014 i forhold til dagens?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8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vektet'!$B$44:$B$47</c:f>
              <c:strCache>
                <c:ptCount val="4"/>
                <c:pt idx="0">
                  <c:v>Lavere omsetning</c:v>
                </c:pt>
                <c:pt idx="1">
                  <c:v>Samme omsetning som i dag</c:v>
                </c:pt>
                <c:pt idx="2">
                  <c:v>Økt omsetning</c:v>
                </c:pt>
                <c:pt idx="3">
                  <c:v>Vet ikke</c:v>
                </c:pt>
              </c:strCache>
            </c:strRef>
          </c:cat>
          <c:val>
            <c:numRef>
              <c:f>'kategori - vektet'!$C$44:$C$47</c:f>
              <c:numCache>
                <c:formatCode>###0%</c:formatCode>
                <c:ptCount val="4"/>
                <c:pt idx="0">
                  <c:v>6.4450249307374599E-2</c:v>
                </c:pt>
                <c:pt idx="1">
                  <c:v>0.29894209827850998</c:v>
                </c:pt>
                <c:pt idx="2">
                  <c:v>0.61842843664081526</c:v>
                </c:pt>
                <c:pt idx="3">
                  <c:v>1.81792157733121E-2</c:v>
                </c:pt>
              </c:numCache>
            </c:numRef>
          </c:val>
        </c:ser>
        <c:dLbls>
          <c:showVal val="1"/>
        </c:dLbls>
        <c:gapWidth val="49"/>
        <c:axId val="128251008"/>
        <c:axId val="128252544"/>
      </c:barChart>
      <c:catAx>
        <c:axId val="128251008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8252544"/>
        <c:crosses val="autoZero"/>
        <c:auto val="1"/>
        <c:lblAlgn val="ctr"/>
        <c:lblOffset val="100"/>
      </c:catAx>
      <c:valAx>
        <c:axId val="128252544"/>
        <c:scaling>
          <c:orientation val="minMax"/>
        </c:scaling>
        <c:axPos val="l"/>
        <c:majorGridlines/>
        <c:numFmt formatCode="###0%" sourceLinked="1"/>
        <c:tickLblPos val="nextTo"/>
        <c:crossAx val="128251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4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vektet'!$A$48:$A$51</c:f>
          <c:strCache>
            <c:ptCount val="1"/>
            <c:pt idx="0">
              <c:v>Bankene har varslet at nye kapitalkrav kan lede til utlånsreduksjoner og dyrere finansiering, og at prosjekter derfor ikke blir realisert. Har din bedrift de siste 12 måneder:</c:v>
            </c:pt>
          </c:strCache>
        </c:strRef>
      </c:tx>
      <c:layout>
        <c:manualLayout>
          <c:xMode val="edge"/>
          <c:yMode val="edge"/>
          <c:x val="0.10547061825605102"/>
          <c:y val="2.8060332808804004E-3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8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vektet'!$B$48:$B$51</c:f>
              <c:strCache>
                <c:ptCount val="4"/>
                <c:pt idx="0">
                  <c:v>Ikke søkt om banklån</c:v>
                </c:pt>
                <c:pt idx="1">
                  <c:v>Søkt og ikke fått lån</c:v>
                </c:pt>
                <c:pt idx="2">
                  <c:v>Søkt og fått mindre lån enn ønsket</c:v>
                </c:pt>
                <c:pt idx="3">
                  <c:v>Søkt og fått ønsket banklån</c:v>
                </c:pt>
              </c:strCache>
            </c:strRef>
          </c:cat>
          <c:val>
            <c:numRef>
              <c:f>'kategori - vektet'!$C$48:$C$51</c:f>
              <c:numCache>
                <c:formatCode>###0%</c:formatCode>
                <c:ptCount val="4"/>
                <c:pt idx="0">
                  <c:v>0.70790345873850613</c:v>
                </c:pt>
                <c:pt idx="1">
                  <c:v>2.0382425326083895E-2</c:v>
                </c:pt>
                <c:pt idx="2">
                  <c:v>4.3354141320300396E-2</c:v>
                </c:pt>
                <c:pt idx="3">
                  <c:v>0.228359974615123</c:v>
                </c:pt>
              </c:numCache>
            </c:numRef>
          </c:val>
        </c:ser>
        <c:dLbls>
          <c:showVal val="1"/>
        </c:dLbls>
        <c:gapWidth val="49"/>
        <c:axId val="128311296"/>
        <c:axId val="128312832"/>
      </c:barChart>
      <c:catAx>
        <c:axId val="128311296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8312832"/>
        <c:crosses val="autoZero"/>
        <c:auto val="1"/>
        <c:lblAlgn val="ctr"/>
        <c:lblOffset val="100"/>
      </c:catAx>
      <c:valAx>
        <c:axId val="128312832"/>
        <c:scaling>
          <c:orientation val="minMax"/>
        </c:scaling>
        <c:axPos val="l"/>
        <c:majorGridlines/>
        <c:numFmt formatCode="###0%" sourceLinked="1"/>
        <c:tickLblPos val="nextTo"/>
        <c:crossAx val="128311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4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vektet'!$A$52:$A$53</c:f>
          <c:strCache>
            <c:ptCount val="1"/>
            <c:pt idx="0">
              <c:v>Media omtaler en stadig større todeling av norsk økonomi i oljerelatert industri og annen virksomhet. Er dette noe din virksomhet merker?</c:v>
            </c:pt>
          </c:strCache>
        </c:strRef>
      </c:tx>
      <c:layout>
        <c:manualLayout>
          <c:xMode val="edge"/>
          <c:yMode val="edge"/>
          <c:x val="0.140929814328764"/>
          <c:y val="2.8060332808804004E-3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8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vektet'!$B$52:$B$53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'kategori - vektet'!$C$52:$C$53</c:f>
              <c:numCache>
                <c:formatCode>###0%</c:formatCode>
                <c:ptCount val="2"/>
                <c:pt idx="0">
                  <c:v>0.47937028341857907</c:v>
                </c:pt>
                <c:pt idx="1">
                  <c:v>0.5206297165814342</c:v>
                </c:pt>
              </c:numCache>
            </c:numRef>
          </c:val>
        </c:ser>
        <c:dLbls>
          <c:showVal val="1"/>
        </c:dLbls>
        <c:gapWidth val="49"/>
        <c:axId val="128415232"/>
        <c:axId val="128416768"/>
      </c:barChart>
      <c:catAx>
        <c:axId val="128415232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8416768"/>
        <c:crosses val="autoZero"/>
        <c:auto val="1"/>
        <c:lblAlgn val="ctr"/>
        <c:lblOffset val="100"/>
      </c:catAx>
      <c:valAx>
        <c:axId val="128416768"/>
        <c:scaling>
          <c:orientation val="minMax"/>
          <c:max val="1"/>
          <c:min val="0"/>
        </c:scaling>
        <c:axPos val="l"/>
        <c:numFmt formatCode="###0%" sourceLinked="1"/>
        <c:tickLblPos val="nextTo"/>
        <c:crossAx val="128415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vektet'!$A$54:$A$60</c:f>
          <c:strCache>
            <c:ptCount val="1"/>
            <c:pt idx="0">
              <c:v>Fra hvilke utdanningsnivå vil bedriften primært rekruttere nye medarbeidere fra de neste årene?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vektet'!$B$54:$B$60</c:f>
              <c:strCache>
                <c:ptCount val="7"/>
                <c:pt idx="0">
                  <c:v>Fagutdanning</c:v>
                </c:pt>
                <c:pt idx="1">
                  <c:v>Mastergrad eller tilsvarende</c:v>
                </c:pt>
                <c:pt idx="2">
                  <c:v>Bachelorgrad eller tilsvarende</c:v>
                </c:pt>
                <c:pt idx="3">
                  <c:v>Ufaglært/vgs. uten fagbrev</c:v>
                </c:pt>
                <c:pt idx="4">
                  <c:v>Planlegger ikke rekruttering</c:v>
                </c:pt>
                <c:pt idx="5">
                  <c:v>Doktorgrad</c:v>
                </c:pt>
                <c:pt idx="6">
                  <c:v>Vet ikke</c:v>
                </c:pt>
              </c:strCache>
            </c:strRef>
          </c:cat>
          <c:val>
            <c:numRef>
              <c:f>'kategori - vektet'!$C$54:$C$60</c:f>
              <c:numCache>
                <c:formatCode>###0%</c:formatCode>
                <c:ptCount val="7"/>
                <c:pt idx="0">
                  <c:v>0.457108222037375</c:v>
                </c:pt>
                <c:pt idx="1">
                  <c:v>0.43726510242182692</c:v>
                </c:pt>
                <c:pt idx="2">
                  <c:v>0.39135993403277708</c:v>
                </c:pt>
                <c:pt idx="3">
                  <c:v>0.18324295915923605</c:v>
                </c:pt>
                <c:pt idx="4">
                  <c:v>7.793170575771842E-2</c:v>
                </c:pt>
                <c:pt idx="5">
                  <c:v>6.6917364091670498E-2</c:v>
                </c:pt>
                <c:pt idx="6">
                  <c:v>3.6598180321150302E-2</c:v>
                </c:pt>
              </c:numCache>
            </c:numRef>
          </c:val>
        </c:ser>
        <c:dLbls>
          <c:showVal val="1"/>
        </c:dLbls>
        <c:gapWidth val="49"/>
        <c:axId val="128437632"/>
        <c:axId val="128328832"/>
      </c:barChart>
      <c:catAx>
        <c:axId val="128437632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28328832"/>
        <c:crosses val="autoZero"/>
        <c:auto val="1"/>
        <c:lblAlgn val="ctr"/>
        <c:lblOffset val="100"/>
      </c:catAx>
      <c:valAx>
        <c:axId val="128328832"/>
        <c:scaling>
          <c:orientation val="minMax"/>
        </c:scaling>
        <c:axPos val="b"/>
        <c:majorGridlines/>
        <c:numFmt formatCode="###0%" sourceLinked="1"/>
        <c:tickLblPos val="nextTo"/>
        <c:crossAx val="128437632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'skala - vektet'!$A$8:$A$11</c:f>
          <c:strCache>
            <c:ptCount val="1"/>
            <c:pt idx="0">
              <c:v>Hvor lett eller vanskelig er det å rekruttere følgende grupper?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22022303246576899"/>
          <c:y val="8.152309612983831E-2"/>
          <c:w val="0.54485499657370906"/>
          <c:h val="0.73327283790716802"/>
        </c:manualLayout>
      </c:layout>
      <c:barChart>
        <c:barDir val="bar"/>
        <c:grouping val="clustered"/>
        <c:ser>
          <c:idx val="0"/>
          <c:order val="0"/>
          <c:tx>
            <c:strRef>
              <c:f>'skala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'skala - vektet'!$B$8:$B$11</c:f>
              <c:strCache>
                <c:ptCount val="4"/>
                <c:pt idx="0">
                  <c:v>Nyutdannede akademikere</c:v>
                </c:pt>
                <c:pt idx="1">
                  <c:v>Nyutdannede fagarbeidere</c:v>
                </c:pt>
                <c:pt idx="2">
                  <c:v>Erfarne akademikere</c:v>
                </c:pt>
                <c:pt idx="3">
                  <c:v>Erfarne fagarbeidere</c:v>
                </c:pt>
              </c:strCache>
            </c:strRef>
          </c:cat>
          <c:val>
            <c:numRef>
              <c:f>'skala - vektet'!$C$8:$C$11</c:f>
              <c:numCache>
                <c:formatCode>#,##0.0</c:formatCode>
                <c:ptCount val="4"/>
                <c:pt idx="0">
                  <c:v>4.0531735308091097</c:v>
                </c:pt>
                <c:pt idx="1">
                  <c:v>3.521444260309893</c:v>
                </c:pt>
                <c:pt idx="2">
                  <c:v>2.8151117593955552</c:v>
                </c:pt>
                <c:pt idx="3">
                  <c:v>2.5444476709982498</c:v>
                </c:pt>
              </c:numCache>
            </c:numRef>
          </c:val>
        </c:ser>
        <c:dLbls>
          <c:showVal val="1"/>
        </c:dLbls>
        <c:gapWidth val="49"/>
        <c:axId val="128361984"/>
        <c:axId val="128363520"/>
      </c:barChart>
      <c:catAx>
        <c:axId val="128361984"/>
        <c:scaling>
          <c:orientation val="maxMin"/>
        </c:scaling>
        <c:axPos val="l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8363520"/>
        <c:crosses val="autoZero"/>
        <c:auto val="1"/>
        <c:lblAlgn val="ctr"/>
        <c:lblOffset val="100"/>
      </c:catAx>
      <c:valAx>
        <c:axId val="128363520"/>
        <c:scaling>
          <c:orientation val="minMax"/>
          <c:max val="6"/>
          <c:min val="1"/>
        </c:scaling>
        <c:axPos val="b"/>
        <c:numFmt formatCode="#,##0" sourceLinked="0"/>
        <c:tickLblPos val="nextTo"/>
        <c:crossAx val="128361984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3163789871093701"/>
          <c:h val="0.675348009816077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vektet'!$A$61:$A$69</c:f>
          <c:strCache>
            <c:ptCount val="1"/>
            <c:pt idx="0">
              <c:v>Du har markert at din bedrift planlegger å ansette arbeidskraft med akademisk bakgrunn. Fra hvilken fagbakgrunn planlegger dere å rekruttere?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vektet'!$B$61:$B$69</c:f>
              <c:strCache>
                <c:ptCount val="9"/>
                <c:pt idx="0">
                  <c:v>Ingeniører</c:v>
                </c:pt>
                <c:pt idx="1">
                  <c:v>Økonomer</c:v>
                </c:pt>
                <c:pt idx="2">
                  <c:v>Media &amp; kommunikasjon</c:v>
                </c:pt>
                <c:pt idx="3">
                  <c:v>Annet</c:v>
                </c:pt>
                <c:pt idx="4">
                  <c:v>Samfunnsvitere</c:v>
                </c:pt>
                <c:pt idx="5">
                  <c:v>Jurister</c:v>
                </c:pt>
                <c:pt idx="6">
                  <c:v>Pedagoger</c:v>
                </c:pt>
                <c:pt idx="7">
                  <c:v>Helsepersonell</c:v>
                </c:pt>
                <c:pt idx="8">
                  <c:v>Humanister</c:v>
                </c:pt>
              </c:strCache>
            </c:strRef>
          </c:cat>
          <c:val>
            <c:numRef>
              <c:f>'kategori - vektet'!$C$61:$C$69</c:f>
              <c:numCache>
                <c:formatCode>###0%</c:formatCode>
                <c:ptCount val="9"/>
                <c:pt idx="0">
                  <c:v>0.52562888477665892</c:v>
                </c:pt>
                <c:pt idx="1">
                  <c:v>0.47570668133337907</c:v>
                </c:pt>
                <c:pt idx="2">
                  <c:v>0.192661832950446</c:v>
                </c:pt>
                <c:pt idx="3">
                  <c:v>0.15630206889538004</c:v>
                </c:pt>
                <c:pt idx="4">
                  <c:v>0.13196755356468001</c:v>
                </c:pt>
                <c:pt idx="5">
                  <c:v>0.12659568321932901</c:v>
                </c:pt>
                <c:pt idx="6">
                  <c:v>7.8863339484710193E-2</c:v>
                </c:pt>
                <c:pt idx="7">
                  <c:v>6.937318498201421E-2</c:v>
                </c:pt>
                <c:pt idx="8">
                  <c:v>6.3678923178183799E-2</c:v>
                </c:pt>
              </c:numCache>
            </c:numRef>
          </c:val>
        </c:ser>
        <c:dLbls>
          <c:showVal val="1"/>
        </c:dLbls>
        <c:gapWidth val="49"/>
        <c:axId val="136351744"/>
        <c:axId val="136353280"/>
      </c:barChart>
      <c:catAx>
        <c:axId val="136351744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6353280"/>
        <c:crosses val="autoZero"/>
        <c:auto val="1"/>
        <c:lblAlgn val="ctr"/>
        <c:lblOffset val="100"/>
      </c:catAx>
      <c:valAx>
        <c:axId val="136353280"/>
        <c:scaling>
          <c:orientation val="minMax"/>
        </c:scaling>
        <c:axPos val="b"/>
        <c:majorGridlines/>
        <c:numFmt formatCode="###0%" sourceLinked="1"/>
        <c:tickLblPos val="nextTo"/>
        <c:crossAx val="136351744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vektet'!$A$70:$A$74</c:f>
          <c:strCache>
            <c:ptCount val="1"/>
            <c:pt idx="0">
              <c:v>Hvilken hovedstrategi ønsker du for å sikre mer arbeidskraft?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vektet'!$B$70:$B$74</c:f>
              <c:strCache>
                <c:ptCount val="5"/>
                <c:pt idx="0">
                  <c:v>Krafttak for å få flere personer ut igjen i arbeidslivet</c:v>
                </c:pt>
                <c:pt idx="1">
                  <c:v>Bedre utnyttelse av utenlandsk arbeidskraft som kommer frivillig</c:v>
                </c:pt>
                <c:pt idx="2">
                  <c:v>Strategisk rekruttering  fra utlandet (egne kontor, samarbeid med skoler etc)</c:v>
                </c:pt>
                <c:pt idx="3">
                  <c:v>Annet</c:v>
                </c:pt>
                <c:pt idx="4">
                  <c:v>Outsource oppgaver ut av Norge</c:v>
                </c:pt>
              </c:strCache>
            </c:strRef>
          </c:cat>
          <c:val>
            <c:numRef>
              <c:f>'kategori - vektet'!$C$70:$C$74</c:f>
              <c:numCache>
                <c:formatCode>###0%</c:formatCode>
                <c:ptCount val="5"/>
                <c:pt idx="0">
                  <c:v>0.48520444509414506</c:v>
                </c:pt>
                <c:pt idx="1">
                  <c:v>0.21606782705923303</c:v>
                </c:pt>
                <c:pt idx="2">
                  <c:v>0.17812880284273203</c:v>
                </c:pt>
                <c:pt idx="3">
                  <c:v>7.9314683219088827E-2</c:v>
                </c:pt>
                <c:pt idx="4">
                  <c:v>4.1284241784809883E-2</c:v>
                </c:pt>
              </c:numCache>
            </c:numRef>
          </c:val>
        </c:ser>
        <c:dLbls>
          <c:showVal val="1"/>
        </c:dLbls>
        <c:gapWidth val="49"/>
        <c:axId val="136378240"/>
        <c:axId val="136379776"/>
      </c:barChart>
      <c:catAx>
        <c:axId val="136378240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6379776"/>
        <c:crosses val="autoZero"/>
        <c:auto val="1"/>
        <c:lblAlgn val="ctr"/>
        <c:lblOffset val="100"/>
      </c:catAx>
      <c:valAx>
        <c:axId val="136379776"/>
        <c:scaling>
          <c:orientation val="minMax"/>
        </c:scaling>
        <c:axPos val="b"/>
        <c:majorGridlines/>
        <c:numFmt formatCode="###0%" sourceLinked="1"/>
        <c:tickLblPos val="nextTo"/>
        <c:crossAx val="136378240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'skala - vektet'!$A$12:$A$13</c:f>
          <c:strCache>
            <c:ptCount val="1"/>
            <c:pt idx="0">
              <c:v>Hvor tilfreds er du med tilrettelegging for å hente arbeidskraft fra utlandet på: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22022303246576899"/>
          <c:y val="8.152309612983831E-2"/>
          <c:w val="0.54485499657371006"/>
          <c:h val="0.86796233953039403"/>
        </c:manualLayout>
      </c:layout>
      <c:barChart>
        <c:barDir val="bar"/>
        <c:grouping val="clustered"/>
        <c:ser>
          <c:idx val="0"/>
          <c:order val="0"/>
          <c:tx>
            <c:strRef>
              <c:f>'skala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'skala - vektet'!$B$12:$B$13</c:f>
              <c:strCache>
                <c:ptCount val="2"/>
                <c:pt idx="0">
                  <c:v>Statlig nivå</c:v>
                </c:pt>
                <c:pt idx="1">
                  <c:v>Kommunalt nivå</c:v>
                </c:pt>
              </c:strCache>
            </c:strRef>
          </c:cat>
          <c:val>
            <c:numRef>
              <c:f>'skala - vektet'!$C$12:$C$13</c:f>
              <c:numCache>
                <c:formatCode>#,##0.0</c:formatCode>
                <c:ptCount val="2"/>
                <c:pt idx="0">
                  <c:v>2.877904605756</c:v>
                </c:pt>
                <c:pt idx="1">
                  <c:v>2.839262362960592</c:v>
                </c:pt>
              </c:numCache>
            </c:numRef>
          </c:val>
        </c:ser>
        <c:dLbls>
          <c:showVal val="1"/>
        </c:dLbls>
        <c:gapWidth val="49"/>
        <c:axId val="136356992"/>
        <c:axId val="128496768"/>
      </c:barChart>
      <c:catAx>
        <c:axId val="136356992"/>
        <c:scaling>
          <c:orientation val="maxMin"/>
        </c:scaling>
        <c:axPos val="l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28496768"/>
        <c:crosses val="autoZero"/>
        <c:auto val="1"/>
        <c:lblAlgn val="ctr"/>
        <c:lblOffset val="100"/>
      </c:catAx>
      <c:valAx>
        <c:axId val="128496768"/>
        <c:scaling>
          <c:orientation val="minMax"/>
          <c:max val="6"/>
          <c:min val="1"/>
        </c:scaling>
        <c:axPos val="b"/>
        <c:numFmt formatCode="#,##0" sourceLinked="0"/>
        <c:tickLblPos val="nextTo"/>
        <c:crossAx val="136356992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3163789871093701"/>
          <c:h val="0.675348009816077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vektet'!$A$75:$A$77</c:f>
          <c:strCache>
            <c:ptCount val="1"/>
            <c:pt idx="0">
              <c:v>Næringsforeningene i Norge (ikke Trondheim) har et INN-tjeneste som tilrettelegger for mottak/integrering av utenlandsk arbeidskraft. Brukes denne tjenesten av din bedrift?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92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vektet'!$B$75:$B$77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'kategori - vektet'!$C$75:$C$77</c:f>
              <c:numCache>
                <c:formatCode>###0%</c:formatCode>
                <c:ptCount val="3"/>
                <c:pt idx="0">
                  <c:v>3.2146613899162298E-2</c:v>
                </c:pt>
                <c:pt idx="1">
                  <c:v>0.80336353308150199</c:v>
                </c:pt>
                <c:pt idx="2">
                  <c:v>0.16448985301934699</c:v>
                </c:pt>
              </c:numCache>
            </c:numRef>
          </c:val>
        </c:ser>
        <c:dLbls>
          <c:showVal val="1"/>
        </c:dLbls>
        <c:gapWidth val="49"/>
        <c:axId val="136394624"/>
        <c:axId val="136396160"/>
      </c:barChart>
      <c:catAx>
        <c:axId val="136394624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6396160"/>
        <c:crosses val="autoZero"/>
        <c:auto val="1"/>
        <c:lblAlgn val="ctr"/>
        <c:lblOffset val="100"/>
      </c:catAx>
      <c:valAx>
        <c:axId val="136396160"/>
        <c:scaling>
          <c:orientation val="minMax"/>
        </c:scaling>
        <c:axPos val="l"/>
        <c:numFmt formatCode="###0%" sourceLinked="1"/>
        <c:tickLblPos val="nextTo"/>
        <c:crossAx val="136394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rich>
          <a:bodyPr/>
          <a:lstStyle/>
          <a:p>
            <a:pPr>
              <a:defRPr sz="1100"/>
            </a:pPr>
            <a:r>
              <a:rPr lang="nb-NO" dirty="0"/>
              <a:t>Hva er de viktigste tiltakene fylkespolitikerne kan bidra med for å fremme utviklingen av næringslivet i regionen</a:t>
            </a:r>
            <a:r>
              <a:rPr lang="nb-NO" dirty="0" smtClean="0"/>
              <a:t>?</a:t>
            </a:r>
            <a:endParaRPr lang="nb-NO" dirty="0"/>
          </a:p>
        </c:rich>
      </c:tx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vektet'!$B$78:$B$88</c:f>
              <c:strCache>
                <c:ptCount val="11"/>
                <c:pt idx="0">
                  <c:v>Sikre god kvalitet på videregående opplæring</c:v>
                </c:pt>
                <c:pt idx="1">
                  <c:v>Sikre bedre veiløsninger</c:v>
                </c:pt>
                <c:pt idx="2">
                  <c:v>Tilrettelegge for økt innovasjon og entreprenørskap</c:v>
                </c:pt>
                <c:pt idx="3">
                  <c:v>Sikre bedre kollektivløsninger</c:v>
                </c:pt>
                <c:pt idx="4">
                  <c:v>Hindre frafall fra videregående skole</c:v>
                </c:pt>
                <c:pt idx="5">
                  <c:v>Påvirkningsarbeid mot sentrale myndigheter</c:v>
                </c:pt>
                <c:pt idx="6">
                  <c:v>Markedsføring og synliggjøring av regionen</c:v>
                </c:pt>
                <c:pt idx="7">
                  <c:v>Bidra til relasjonsbygging mellom FoU og næringsliv</c:v>
                </c:pt>
                <c:pt idx="8">
                  <c:v>Tilrettelegge for regionalt samarbeid i fylket</c:v>
                </c:pt>
                <c:pt idx="9">
                  <c:v>Arbeide for tettere samarbeid mellom fylker</c:v>
                </c:pt>
                <c:pt idx="10">
                  <c:v>Annet</c:v>
                </c:pt>
              </c:strCache>
            </c:strRef>
          </c:cat>
          <c:val>
            <c:numRef>
              <c:f>'kategori - vektet'!$C$78:$C$88</c:f>
              <c:numCache>
                <c:formatCode>###0%</c:formatCode>
                <c:ptCount val="11"/>
                <c:pt idx="0">
                  <c:v>0.522992451447161</c:v>
                </c:pt>
                <c:pt idx="1">
                  <c:v>0.50755873138522989</c:v>
                </c:pt>
                <c:pt idx="2">
                  <c:v>0.46117554270949901</c:v>
                </c:pt>
                <c:pt idx="3">
                  <c:v>0.34230748896730107</c:v>
                </c:pt>
                <c:pt idx="4">
                  <c:v>0.31627280294766413</c:v>
                </c:pt>
                <c:pt idx="5">
                  <c:v>0.31479729442541299</c:v>
                </c:pt>
                <c:pt idx="6">
                  <c:v>0.27911783429659492</c:v>
                </c:pt>
                <c:pt idx="7">
                  <c:v>0.23698098322754499</c:v>
                </c:pt>
                <c:pt idx="8">
                  <c:v>0.19879898148061603</c:v>
                </c:pt>
                <c:pt idx="9">
                  <c:v>0.13553233797876901</c:v>
                </c:pt>
                <c:pt idx="10">
                  <c:v>2.9942825879801703E-2</c:v>
                </c:pt>
              </c:numCache>
            </c:numRef>
          </c:val>
        </c:ser>
        <c:dLbls>
          <c:showVal val="1"/>
        </c:dLbls>
        <c:gapWidth val="49"/>
        <c:axId val="136441856"/>
        <c:axId val="136443392"/>
      </c:barChart>
      <c:catAx>
        <c:axId val="136441856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6443392"/>
        <c:crosses val="autoZero"/>
        <c:auto val="1"/>
        <c:lblAlgn val="ctr"/>
        <c:lblOffset val="100"/>
      </c:catAx>
      <c:valAx>
        <c:axId val="136443392"/>
        <c:scaling>
          <c:orientation val="minMax"/>
        </c:scaling>
        <c:axPos val="b"/>
        <c:majorGridlines/>
        <c:numFmt formatCode="###0%" sourceLinked="1"/>
        <c:tickLblPos val="nextTo"/>
        <c:crossAx val="136441856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vektet'!$A$142:$A$144</c:f>
          <c:strCache>
            <c:ptCount val="1"/>
            <c:pt idx="0">
              <c:v>Den nye regjeringen ønsker å endre strukturen med fylkeskommuner. Hva er din oppfatning av den fylkeskommunale strukturen i Norge?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8019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vektet'!$B$142:$B$144</c:f>
              <c:strCache>
                <c:ptCount val="3"/>
                <c:pt idx="0">
                  <c:v>Fylkeskommunen bør legges ned</c:v>
                </c:pt>
                <c:pt idx="1">
                  <c:v>Fylkeskommunen bør beholdes som i dag</c:v>
                </c:pt>
                <c:pt idx="2">
                  <c:v>Fylkeskommunene bør inngå i større regioner</c:v>
                </c:pt>
              </c:strCache>
            </c:strRef>
          </c:cat>
          <c:val>
            <c:numRef>
              <c:f>'kategori - vektet'!$C$142:$C$144</c:f>
              <c:numCache>
                <c:formatCode>###0%</c:formatCode>
                <c:ptCount val="3"/>
                <c:pt idx="0">
                  <c:v>0.46194800719082407</c:v>
                </c:pt>
                <c:pt idx="1">
                  <c:v>0.12815948994958498</c:v>
                </c:pt>
                <c:pt idx="2">
                  <c:v>0.40989250285959605</c:v>
                </c:pt>
              </c:numCache>
            </c:numRef>
          </c:val>
        </c:ser>
        <c:dLbls>
          <c:showVal val="1"/>
        </c:dLbls>
        <c:gapWidth val="49"/>
        <c:axId val="136480640"/>
        <c:axId val="136482176"/>
      </c:barChart>
      <c:catAx>
        <c:axId val="136480640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6482176"/>
        <c:crosses val="autoZero"/>
        <c:auto val="1"/>
        <c:lblAlgn val="ctr"/>
        <c:lblOffset val="100"/>
      </c:catAx>
      <c:valAx>
        <c:axId val="136482176"/>
        <c:scaling>
          <c:orientation val="minMax"/>
        </c:scaling>
        <c:axPos val="l"/>
        <c:numFmt formatCode="###0%" sourceLinked="1"/>
        <c:tickLblPos val="nextTo"/>
        <c:crossAx val="136480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vektet'!$A$89:$A$91</c:f>
          <c:strCache>
            <c:ptCount val="1"/>
            <c:pt idx="0">
              <c:v>Har trafikale forsinkelser det siste året medført økonomiske tap eller merkostnader for din bedrift? Eksempelvis kø på vei til jobb eller kø i arbeidssituasjon?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92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vektet'!$B$89:$B$91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'kategori - vektet'!$C$89:$C$91</c:f>
              <c:numCache>
                <c:formatCode>###0%</c:formatCode>
                <c:ptCount val="3"/>
                <c:pt idx="0">
                  <c:v>0.49971129361707206</c:v>
                </c:pt>
                <c:pt idx="1">
                  <c:v>0.38964814775742507</c:v>
                </c:pt>
                <c:pt idx="2">
                  <c:v>0.110640558625515</c:v>
                </c:pt>
              </c:numCache>
            </c:numRef>
          </c:val>
        </c:ser>
        <c:dLbls>
          <c:showVal val="1"/>
        </c:dLbls>
        <c:gapWidth val="49"/>
        <c:axId val="137630080"/>
        <c:axId val="137631616"/>
      </c:barChart>
      <c:catAx>
        <c:axId val="137630080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7631616"/>
        <c:crosses val="autoZero"/>
        <c:auto val="1"/>
        <c:lblAlgn val="ctr"/>
        <c:lblOffset val="100"/>
      </c:catAx>
      <c:valAx>
        <c:axId val="137631616"/>
        <c:scaling>
          <c:orientation val="minMax"/>
        </c:scaling>
        <c:axPos val="l"/>
        <c:numFmt formatCode="###0%" sourceLinked="1"/>
        <c:tickLblPos val="nextTo"/>
        <c:crossAx val="137630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vektet'!$A$93:$A$97</c:f>
          <c:strCache>
            <c:ptCount val="1"/>
            <c:pt idx="0">
              <c:v>Hvis ja, hvor mye tid per uke?</c:v>
            </c:pt>
          </c:strCache>
        </c:strRef>
      </c:tx>
      <c:layout>
        <c:manualLayout>
          <c:xMode val="edge"/>
          <c:yMode val="edge"/>
          <c:x val="0.2868842687767481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792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vektet'!$C$92</c:f>
              <c:strCache>
                <c:ptCount val="1"/>
                <c:pt idx="0">
                  <c:v>Total (n=971)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vektet'!$B$93:$B$97</c:f>
              <c:strCache>
                <c:ptCount val="5"/>
                <c:pt idx="0">
                  <c:v>0-29 minutter</c:v>
                </c:pt>
                <c:pt idx="1">
                  <c:v>30-59 minutter</c:v>
                </c:pt>
                <c:pt idx="2">
                  <c:v>1-2 timer</c:v>
                </c:pt>
                <c:pt idx="3">
                  <c:v>3-4 timer</c:v>
                </c:pt>
                <c:pt idx="4">
                  <c:v>Over 4 timer</c:v>
                </c:pt>
              </c:strCache>
            </c:strRef>
          </c:cat>
          <c:val>
            <c:numRef>
              <c:f>'kategori - vektet'!$C$93:$C$97</c:f>
              <c:numCache>
                <c:formatCode>###0%</c:formatCode>
                <c:ptCount val="5"/>
                <c:pt idx="0">
                  <c:v>0.15453823302245606</c:v>
                </c:pt>
                <c:pt idx="1">
                  <c:v>0.25210347716598502</c:v>
                </c:pt>
                <c:pt idx="2">
                  <c:v>0.25721982956577399</c:v>
                </c:pt>
                <c:pt idx="3">
                  <c:v>0.12984936813324899</c:v>
                </c:pt>
                <c:pt idx="4">
                  <c:v>0.20628909211252802</c:v>
                </c:pt>
              </c:numCache>
            </c:numRef>
          </c:val>
        </c:ser>
        <c:dLbls>
          <c:showVal val="1"/>
        </c:dLbls>
        <c:gapWidth val="49"/>
        <c:axId val="137685248"/>
        <c:axId val="137756672"/>
      </c:barChart>
      <c:catAx>
        <c:axId val="137685248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7756672"/>
        <c:crosses val="autoZero"/>
        <c:auto val="1"/>
        <c:lblAlgn val="ctr"/>
        <c:lblOffset val="100"/>
      </c:catAx>
      <c:valAx>
        <c:axId val="137756672"/>
        <c:scaling>
          <c:orientation val="minMax"/>
        </c:scaling>
        <c:axPos val="l"/>
        <c:majorGridlines/>
        <c:numFmt formatCode="###0%" sourceLinked="1"/>
        <c:tickLblPos val="nextTo"/>
        <c:crossAx val="13768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vektet'!$A$98:$A$103</c:f>
          <c:strCache>
            <c:ptCount val="1"/>
            <c:pt idx="0">
              <c:v>Hvilken transportform bruker du hovedsakelig til og fra jobb?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vektet'!$B$98:$B$103</c:f>
              <c:strCache>
                <c:ptCount val="6"/>
                <c:pt idx="0">
                  <c:v>Egen bil</c:v>
                </c:pt>
                <c:pt idx="1">
                  <c:v>Går/sykler</c:v>
                </c:pt>
                <c:pt idx="2">
                  <c:v>Buss/trikk/Bybane</c:v>
                </c:pt>
                <c:pt idx="3">
                  <c:v>Samkjøring/kompiskjøring</c:v>
                </c:pt>
                <c:pt idx="4">
                  <c:v>Tog</c:v>
                </c:pt>
                <c:pt idx="5">
                  <c:v>Undergrunnsbane</c:v>
                </c:pt>
              </c:strCache>
            </c:strRef>
          </c:cat>
          <c:val>
            <c:numRef>
              <c:f>'kategori - vektet'!$C$98:$C$103</c:f>
              <c:numCache>
                <c:formatCode>###0%</c:formatCode>
                <c:ptCount val="6"/>
                <c:pt idx="0">
                  <c:v>0.71647444598694887</c:v>
                </c:pt>
                <c:pt idx="1">
                  <c:v>0.16430943597510003</c:v>
                </c:pt>
                <c:pt idx="2">
                  <c:v>6.7623973179596619E-2</c:v>
                </c:pt>
                <c:pt idx="3">
                  <c:v>2.5445053977922804E-2</c:v>
                </c:pt>
                <c:pt idx="4">
                  <c:v>2.0302504669040797E-2</c:v>
                </c:pt>
                <c:pt idx="5">
                  <c:v>5.8445862114046097E-3</c:v>
                </c:pt>
              </c:numCache>
            </c:numRef>
          </c:val>
        </c:ser>
        <c:dLbls>
          <c:showVal val="1"/>
        </c:dLbls>
        <c:gapWidth val="49"/>
        <c:axId val="137806208"/>
        <c:axId val="137807744"/>
      </c:barChart>
      <c:catAx>
        <c:axId val="137806208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807744"/>
        <c:crosses val="autoZero"/>
        <c:auto val="1"/>
        <c:lblAlgn val="ctr"/>
        <c:lblOffset val="100"/>
      </c:catAx>
      <c:valAx>
        <c:axId val="137807744"/>
        <c:scaling>
          <c:orientation val="minMax"/>
        </c:scaling>
        <c:axPos val="b"/>
        <c:majorGridlines/>
        <c:numFmt formatCode="###0%" sourceLinked="1"/>
        <c:tickLblPos val="nextTo"/>
        <c:crossAx val="137806208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vektet'!$A$104:$A$113</c:f>
          <c:strCache>
            <c:ptCount val="1"/>
            <c:pt idx="0">
              <c:v>Hva skal til for at du vil bruke mer kollektiv transport?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vektet'!$B$104:$B$113</c:f>
              <c:strCache>
                <c:ptCount val="10"/>
                <c:pt idx="0">
                  <c:v>Sterk forbedring av kollektivtilbudet (hyppighet/regularitet)</c:v>
                </c:pt>
                <c:pt idx="1">
                  <c:v>Vil ikke bruke kollektivtransport uansett</c:v>
                </c:pt>
                <c:pt idx="2">
                  <c:v>Mindre omstigningstid/total reisetid</c:v>
                </c:pt>
                <c:pt idx="3">
                  <c:v>Tilgjengelig parkering ved kollektivknutepunkt (park and ride)</c:v>
                </c:pt>
                <c:pt idx="4">
                  <c:v>Egne kollektivtraséer</c:v>
                </c:pt>
                <c:pt idx="5">
                  <c:v>Skattefradrag på kollektivkort</c:v>
                </c:pt>
                <c:pt idx="6">
                  <c:v>Avgifter for bilbruk (køprising, tidsdifferensierte bompenger)</c:v>
                </c:pt>
                <c:pt idx="7">
                  <c:v>Støtte fra arbeidsgiver</c:v>
                </c:pt>
                <c:pt idx="8">
                  <c:v>Avgift /restriksjoner på parkering hos arbeidsgiver</c:v>
                </c:pt>
                <c:pt idx="9">
                  <c:v>Økte bompenger etter dagens ordninger</c:v>
                </c:pt>
              </c:strCache>
            </c:strRef>
          </c:cat>
          <c:val>
            <c:numRef>
              <c:f>'kategori - vektet'!$C$104:$C$113</c:f>
              <c:numCache>
                <c:formatCode>###0%</c:formatCode>
                <c:ptCount val="10"/>
                <c:pt idx="0">
                  <c:v>0.55540564487044997</c:v>
                </c:pt>
                <c:pt idx="1">
                  <c:v>0.31221402660249598</c:v>
                </c:pt>
                <c:pt idx="2">
                  <c:v>0.31170859466983414</c:v>
                </c:pt>
                <c:pt idx="3">
                  <c:v>0.17345691632996299</c:v>
                </c:pt>
                <c:pt idx="4">
                  <c:v>0.15731530583554904</c:v>
                </c:pt>
                <c:pt idx="5">
                  <c:v>0.14310107673415698</c:v>
                </c:pt>
                <c:pt idx="6">
                  <c:v>5.1507266402214702E-2</c:v>
                </c:pt>
                <c:pt idx="7">
                  <c:v>4.6852336581100495E-2</c:v>
                </c:pt>
                <c:pt idx="8">
                  <c:v>2.49128946138997E-2</c:v>
                </c:pt>
                <c:pt idx="9">
                  <c:v>1.8549285895671001E-2</c:v>
                </c:pt>
              </c:numCache>
            </c:numRef>
          </c:val>
        </c:ser>
        <c:dLbls>
          <c:showVal val="1"/>
        </c:dLbls>
        <c:gapWidth val="49"/>
        <c:axId val="137824512"/>
        <c:axId val="137854976"/>
      </c:barChart>
      <c:catAx>
        <c:axId val="137824512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7854976"/>
        <c:crosses val="autoZero"/>
        <c:auto val="1"/>
        <c:lblAlgn val="ctr"/>
        <c:lblOffset val="100"/>
      </c:catAx>
      <c:valAx>
        <c:axId val="137854976"/>
        <c:scaling>
          <c:orientation val="minMax"/>
        </c:scaling>
        <c:axPos val="b"/>
        <c:majorGridlines/>
        <c:numFmt formatCode="###0%" sourceLinked="1"/>
        <c:tickLblPos val="nextTo"/>
        <c:crossAx val="137824512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vektet'!$A$114:$A$117</c:f>
          <c:strCache>
            <c:ptCount val="1"/>
            <c:pt idx="0">
              <c:v>"Storbysmerter": Vurderer din bedrift å flytte sin virksomhet som følge av: : Dårlige veier?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019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vektet'!$B$114:$B$117</c:f>
              <c:strCache>
                <c:ptCount val="4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  <c:pt idx="3">
                  <c:v>Annet</c:v>
                </c:pt>
              </c:strCache>
            </c:strRef>
          </c:cat>
          <c:val>
            <c:numRef>
              <c:f>'kategori - vektet'!$C$114:$C$117</c:f>
              <c:numCache>
                <c:formatCode>###0%</c:formatCode>
                <c:ptCount val="4"/>
                <c:pt idx="0">
                  <c:v>5.3200078120859293E-2</c:v>
                </c:pt>
                <c:pt idx="1">
                  <c:v>0.89859824204681904</c:v>
                </c:pt>
                <c:pt idx="2">
                  <c:v>4.4956338044448624E-2</c:v>
                </c:pt>
                <c:pt idx="3">
                  <c:v>3.2453417878819816E-3</c:v>
                </c:pt>
              </c:numCache>
            </c:numRef>
          </c:val>
        </c:ser>
        <c:dLbls>
          <c:showVal val="1"/>
        </c:dLbls>
        <c:gapWidth val="49"/>
        <c:axId val="137871744"/>
        <c:axId val="137873280"/>
      </c:barChart>
      <c:catAx>
        <c:axId val="137871744"/>
        <c:scaling>
          <c:orientation val="minMax"/>
        </c:scaling>
        <c:axPos val="b"/>
        <c:tickLblPos val="nextTo"/>
        <c:crossAx val="137873280"/>
        <c:crosses val="autoZero"/>
        <c:auto val="1"/>
        <c:lblAlgn val="ctr"/>
        <c:lblOffset val="100"/>
      </c:catAx>
      <c:valAx>
        <c:axId val="137873280"/>
        <c:scaling>
          <c:orientation val="minMax"/>
        </c:scaling>
        <c:axPos val="l"/>
        <c:numFmt formatCode="###0%" sourceLinked="1"/>
        <c:tickLblPos val="nextTo"/>
        <c:crossAx val="137871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vektet'!$A$118:$A$121</c:f>
          <c:strCache>
            <c:ptCount val="1"/>
            <c:pt idx="0">
              <c:v>"Storbysmerter": Vurderer din bedrift å flytte sin virksomhet som følge av: : Manglende kollektivtilbud?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13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vektet'!$B$118:$B$121</c:f>
              <c:strCache>
                <c:ptCount val="4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  <c:pt idx="3">
                  <c:v>Annet</c:v>
                </c:pt>
              </c:strCache>
            </c:strRef>
          </c:cat>
          <c:val>
            <c:numRef>
              <c:f>'kategori - vektet'!$C$118:$C$121</c:f>
              <c:numCache>
                <c:formatCode>###0%</c:formatCode>
                <c:ptCount val="4"/>
                <c:pt idx="0">
                  <c:v>4.5666394586025713E-2</c:v>
                </c:pt>
                <c:pt idx="1">
                  <c:v>0.90773977112055604</c:v>
                </c:pt>
                <c:pt idx="2">
                  <c:v>4.3983013077433901E-2</c:v>
                </c:pt>
                <c:pt idx="3">
                  <c:v>2.6108212159935405E-3</c:v>
                </c:pt>
              </c:numCache>
            </c:numRef>
          </c:val>
        </c:ser>
        <c:dLbls>
          <c:showVal val="1"/>
        </c:dLbls>
        <c:gapWidth val="49"/>
        <c:axId val="138258688"/>
        <c:axId val="138272768"/>
      </c:barChart>
      <c:catAx>
        <c:axId val="138258688"/>
        <c:scaling>
          <c:orientation val="minMax"/>
        </c:scaling>
        <c:axPos val="b"/>
        <c:tickLblPos val="nextTo"/>
        <c:crossAx val="138272768"/>
        <c:crosses val="autoZero"/>
        <c:auto val="1"/>
        <c:lblAlgn val="ctr"/>
        <c:lblOffset val="100"/>
      </c:catAx>
      <c:valAx>
        <c:axId val="138272768"/>
        <c:scaling>
          <c:orientation val="minMax"/>
        </c:scaling>
        <c:axPos val="l"/>
        <c:numFmt formatCode="###0%" sourceLinked="1"/>
        <c:tickLblPos val="nextTo"/>
        <c:crossAx val="138258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vektet'!$A$122:$A$125</c:f>
          <c:strCache>
            <c:ptCount val="1"/>
            <c:pt idx="0">
              <c:v>"Storbysmerter": Vurderer din bedrift å flytte sin virksomhet som følge av: : Høyt prisnivå?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13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vektet'!$B$122:$B$125</c:f>
              <c:strCache>
                <c:ptCount val="4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  <c:pt idx="3">
                  <c:v>Annet</c:v>
                </c:pt>
              </c:strCache>
            </c:strRef>
          </c:cat>
          <c:val>
            <c:numRef>
              <c:f>'kategori - vektet'!$C$122:$C$125</c:f>
              <c:numCache>
                <c:formatCode>###0%</c:formatCode>
                <c:ptCount val="4"/>
                <c:pt idx="0">
                  <c:v>0.11628089998230598</c:v>
                </c:pt>
                <c:pt idx="1">
                  <c:v>0.82226261457559813</c:v>
                </c:pt>
                <c:pt idx="2">
                  <c:v>5.7019798283734102E-2</c:v>
                </c:pt>
                <c:pt idx="3">
                  <c:v>4.4366871583750309E-3</c:v>
                </c:pt>
              </c:numCache>
            </c:numRef>
          </c:val>
        </c:ser>
        <c:dLbls>
          <c:showVal val="1"/>
        </c:dLbls>
        <c:gapWidth val="49"/>
        <c:axId val="138305920"/>
        <c:axId val="138307456"/>
      </c:barChart>
      <c:catAx>
        <c:axId val="138305920"/>
        <c:scaling>
          <c:orientation val="minMax"/>
        </c:scaling>
        <c:axPos val="b"/>
        <c:tickLblPos val="nextTo"/>
        <c:crossAx val="138307456"/>
        <c:crosses val="autoZero"/>
        <c:auto val="1"/>
        <c:lblAlgn val="ctr"/>
        <c:lblOffset val="100"/>
      </c:catAx>
      <c:valAx>
        <c:axId val="138307456"/>
        <c:scaling>
          <c:orientation val="minMax"/>
        </c:scaling>
        <c:axPos val="l"/>
        <c:numFmt formatCode="###0%" sourceLinked="1"/>
        <c:tickLblPos val="nextTo"/>
        <c:crossAx val="13830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vektet'!$A$126:$A$129</c:f>
          <c:strCache>
            <c:ptCount val="1"/>
            <c:pt idx="0">
              <c:v>"Storbysmerter": Vurderer din bedrift å flytte sin virksomhet som følge av: : Mangel på arbeidskraft?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13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vektet'!$B$126:$B$129</c:f>
              <c:strCache>
                <c:ptCount val="4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  <c:pt idx="3">
                  <c:v>Annet</c:v>
                </c:pt>
              </c:strCache>
            </c:strRef>
          </c:cat>
          <c:val>
            <c:numRef>
              <c:f>'kategori - vektet'!$C$126:$C$129</c:f>
              <c:numCache>
                <c:formatCode>###0%</c:formatCode>
                <c:ptCount val="4"/>
                <c:pt idx="0">
                  <c:v>6.0798357075995707E-2</c:v>
                </c:pt>
                <c:pt idx="1">
                  <c:v>0.88723763792791288</c:v>
                </c:pt>
                <c:pt idx="2">
                  <c:v>4.9065380116267307E-2</c:v>
                </c:pt>
                <c:pt idx="3">
                  <c:v>2.8986248798334203E-3</c:v>
                </c:pt>
              </c:numCache>
            </c:numRef>
          </c:val>
        </c:ser>
        <c:dLbls>
          <c:showVal val="1"/>
        </c:dLbls>
        <c:gapWidth val="49"/>
        <c:axId val="138488064"/>
        <c:axId val="138498048"/>
      </c:barChart>
      <c:catAx>
        <c:axId val="138488064"/>
        <c:scaling>
          <c:orientation val="minMax"/>
        </c:scaling>
        <c:axPos val="b"/>
        <c:tickLblPos val="nextTo"/>
        <c:crossAx val="138498048"/>
        <c:crosses val="autoZero"/>
        <c:auto val="1"/>
        <c:lblAlgn val="ctr"/>
        <c:lblOffset val="100"/>
      </c:catAx>
      <c:valAx>
        <c:axId val="138498048"/>
        <c:scaling>
          <c:orientation val="minMax"/>
        </c:scaling>
        <c:axPos val="l"/>
        <c:numFmt formatCode="###0%" sourceLinked="1"/>
        <c:tickLblPos val="nextTo"/>
        <c:crossAx val="138488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vektet'!$A$130:$A$133</c:f>
          <c:strCache>
            <c:ptCount val="1"/>
            <c:pt idx="0">
              <c:v>"Storbysmerter": Vurderer din bedrift å flytte sin virksomhet som følge av: : Høye boligpriser?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13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vektet'!$B$130:$B$133</c:f>
              <c:strCache>
                <c:ptCount val="4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  <c:pt idx="3">
                  <c:v>Annet</c:v>
                </c:pt>
              </c:strCache>
            </c:strRef>
          </c:cat>
          <c:val>
            <c:numRef>
              <c:f>'kategori - vektet'!$C$130:$C$133</c:f>
              <c:numCache>
                <c:formatCode>###0%</c:formatCode>
                <c:ptCount val="4"/>
                <c:pt idx="0">
                  <c:v>6.7683971855963018E-2</c:v>
                </c:pt>
                <c:pt idx="1">
                  <c:v>0.87804222820409428</c:v>
                </c:pt>
                <c:pt idx="2">
                  <c:v>5.1742478606417702E-2</c:v>
                </c:pt>
                <c:pt idx="3">
                  <c:v>2.5313213335351505E-3</c:v>
                </c:pt>
              </c:numCache>
            </c:numRef>
          </c:val>
        </c:ser>
        <c:dLbls>
          <c:showVal val="1"/>
        </c:dLbls>
        <c:gapWidth val="49"/>
        <c:axId val="138346880"/>
        <c:axId val="138348416"/>
      </c:barChart>
      <c:catAx>
        <c:axId val="138346880"/>
        <c:scaling>
          <c:orientation val="minMax"/>
        </c:scaling>
        <c:axPos val="b"/>
        <c:tickLblPos val="nextTo"/>
        <c:crossAx val="138348416"/>
        <c:crosses val="autoZero"/>
        <c:auto val="1"/>
        <c:lblAlgn val="ctr"/>
        <c:lblOffset val="100"/>
      </c:catAx>
      <c:valAx>
        <c:axId val="138348416"/>
        <c:scaling>
          <c:orientation val="minMax"/>
        </c:scaling>
        <c:axPos val="l"/>
        <c:numFmt formatCode="###0%" sourceLinked="1"/>
        <c:tickLblPos val="nextTo"/>
        <c:crossAx val="138346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vektet'!$A$134:$A$137</c:f>
          <c:strCache>
            <c:ptCount val="1"/>
            <c:pt idx="0">
              <c:v>"Storbysmerter": Vurderer din bedrift å flytte sin virksomhet som følge av: : Dårlige flytilbud?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24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vektet'!$B$134:$B$137</c:f>
              <c:strCache>
                <c:ptCount val="4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  <c:pt idx="3">
                  <c:v>Annet</c:v>
                </c:pt>
              </c:strCache>
            </c:strRef>
          </c:cat>
          <c:val>
            <c:numRef>
              <c:f>'kategori - vektet'!$C$134:$C$137</c:f>
              <c:numCache>
                <c:formatCode>###0%</c:formatCode>
                <c:ptCount val="4"/>
                <c:pt idx="0">
                  <c:v>2.0657778412070411E-2</c:v>
                </c:pt>
                <c:pt idx="1">
                  <c:v>0.93014325352251315</c:v>
                </c:pt>
                <c:pt idx="2">
                  <c:v>4.6653227757670702E-2</c:v>
                </c:pt>
                <c:pt idx="3">
                  <c:v>2.5457403077537E-3</c:v>
                </c:pt>
              </c:numCache>
            </c:numRef>
          </c:val>
        </c:ser>
        <c:dLbls>
          <c:showVal val="1"/>
        </c:dLbls>
        <c:gapWidth val="49"/>
        <c:axId val="138381568"/>
        <c:axId val="138383360"/>
      </c:barChart>
      <c:catAx>
        <c:axId val="138381568"/>
        <c:scaling>
          <c:orientation val="minMax"/>
        </c:scaling>
        <c:axPos val="b"/>
        <c:tickLblPos val="nextTo"/>
        <c:crossAx val="138383360"/>
        <c:crosses val="autoZero"/>
        <c:auto val="1"/>
        <c:lblAlgn val="ctr"/>
        <c:lblOffset val="100"/>
      </c:catAx>
      <c:valAx>
        <c:axId val="138383360"/>
        <c:scaling>
          <c:orientation val="minMax"/>
        </c:scaling>
        <c:axPos val="l"/>
        <c:numFmt formatCode="###0%" sourceLinked="1"/>
        <c:tickLblPos val="nextTo"/>
        <c:crossAx val="138381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vektet'!$A$138:$A$141</c:f>
          <c:strCache>
            <c:ptCount val="1"/>
            <c:pt idx="0">
              <c:v>Hva mener du er den beste organiseringen av kollektivtilbudet i byene?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792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vektet'!$B$138:$B$141</c:f>
              <c:strCache>
                <c:ptCount val="4"/>
                <c:pt idx="0">
                  <c:v>Fylkeskommunen bør fortsette å ha ansvaret</c:v>
                </c:pt>
                <c:pt idx="1">
                  <c:v>Kommunen bør overta ansvaret</c:v>
                </c:pt>
                <c:pt idx="2">
                  <c:v>Begge nivå bør ha et felles ansvar</c:v>
                </c:pt>
                <c:pt idx="3">
                  <c:v>Vet ikke</c:v>
                </c:pt>
              </c:strCache>
            </c:strRef>
          </c:cat>
          <c:val>
            <c:numRef>
              <c:f>'kategori - vektet'!$C$138:$C$141</c:f>
              <c:numCache>
                <c:formatCode>###0%</c:formatCode>
                <c:ptCount val="4"/>
                <c:pt idx="0">
                  <c:v>0.15641158310457803</c:v>
                </c:pt>
                <c:pt idx="1">
                  <c:v>0.28111655084931902</c:v>
                </c:pt>
                <c:pt idx="2">
                  <c:v>0.3312564898616791</c:v>
                </c:pt>
                <c:pt idx="3">
                  <c:v>0.23121537618443005</c:v>
                </c:pt>
              </c:numCache>
            </c:numRef>
          </c:val>
        </c:ser>
        <c:dLbls>
          <c:showVal val="1"/>
        </c:dLbls>
        <c:gapWidth val="49"/>
        <c:axId val="138809728"/>
        <c:axId val="138811264"/>
      </c:barChart>
      <c:catAx>
        <c:axId val="138809728"/>
        <c:scaling>
          <c:orientation val="minMax"/>
        </c:scaling>
        <c:axPos val="b"/>
        <c:tickLblPos val="nextTo"/>
        <c:crossAx val="138811264"/>
        <c:crosses val="autoZero"/>
        <c:auto val="1"/>
        <c:lblAlgn val="ctr"/>
        <c:lblOffset val="100"/>
      </c:catAx>
      <c:valAx>
        <c:axId val="138811264"/>
        <c:scaling>
          <c:orientation val="minMax"/>
        </c:scaling>
        <c:axPos val="l"/>
        <c:numFmt formatCode="###0%" sourceLinked="1"/>
        <c:tickLblPos val="nextTo"/>
        <c:crossAx val="138809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vektet'!$A$145:$A$154</c:f>
          <c:strCache>
            <c:ptCount val="1"/>
            <c:pt idx="0">
              <c:v>Hvordan kan kommunale myndigheter bidra til at din kommune skal være et attraktivt lokaliseringssted for bedriften og de arbeidstakere bedriften skal rekruttere? 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vektet'!$B$145:$B$154</c:f>
              <c:strCache>
                <c:ptCount val="10"/>
                <c:pt idx="0">
                  <c:v>Markedsføre/synliggjøre kommunen og mulighetene</c:v>
                </c:pt>
                <c:pt idx="1">
                  <c:v>Attraktive boligområder</c:v>
                </c:pt>
                <c:pt idx="2">
                  <c:v>Effektiv og kvalitetsmessig plan- og byggesaksbehandling</c:v>
                </c:pt>
                <c:pt idx="3">
                  <c:v>Forutsigbare arealplaner</c:v>
                </c:pt>
                <c:pt idx="4">
                  <c:v>Bedre tilgang på attraktive næringsareal</c:v>
                </c:pt>
                <c:pt idx="5">
                  <c:v>Barnehagedekning</c:v>
                </c:pt>
                <c:pt idx="6">
                  <c:v>Godt kulturtilbud</c:v>
                </c:pt>
                <c:pt idx="7">
                  <c:v>Bedre kvaliteten i grunnskolen</c:v>
                </c:pt>
                <c:pt idx="8">
                  <c:v>Gode idrettsanlegg</c:v>
                </c:pt>
                <c:pt idx="9">
                  <c:v>Tilrettelegging for internasjonalt skoletilbud</c:v>
                </c:pt>
              </c:strCache>
            </c:strRef>
          </c:cat>
          <c:val>
            <c:numRef>
              <c:f>'kategori - vektet'!$C$145:$C$154</c:f>
              <c:numCache>
                <c:formatCode>###0%</c:formatCode>
                <c:ptCount val="10"/>
                <c:pt idx="0">
                  <c:v>0.53591324962396092</c:v>
                </c:pt>
                <c:pt idx="1">
                  <c:v>0.48713017770617001</c:v>
                </c:pt>
                <c:pt idx="2">
                  <c:v>0.46448526343708108</c:v>
                </c:pt>
                <c:pt idx="3">
                  <c:v>0.35639010290862905</c:v>
                </c:pt>
                <c:pt idx="4">
                  <c:v>0.33496825633052207</c:v>
                </c:pt>
                <c:pt idx="5">
                  <c:v>0.32422742982665603</c:v>
                </c:pt>
                <c:pt idx="6">
                  <c:v>0.27145709624355402</c:v>
                </c:pt>
                <c:pt idx="7">
                  <c:v>0.21957364924355594</c:v>
                </c:pt>
                <c:pt idx="8">
                  <c:v>0.19608692439895198</c:v>
                </c:pt>
                <c:pt idx="9">
                  <c:v>0.11586878143838902</c:v>
                </c:pt>
              </c:numCache>
            </c:numRef>
          </c:val>
        </c:ser>
        <c:dLbls>
          <c:showVal val="1"/>
        </c:dLbls>
        <c:gapWidth val="49"/>
        <c:axId val="138836608"/>
        <c:axId val="138867072"/>
      </c:barChart>
      <c:catAx>
        <c:axId val="138836608"/>
        <c:scaling>
          <c:orientation val="maxMin"/>
        </c:scaling>
        <c:axPos val="l"/>
        <c:tickLblPos val="nextTo"/>
        <c:txPr>
          <a:bodyPr/>
          <a:lstStyle/>
          <a:p>
            <a:pPr>
              <a:defRPr sz="1100" b="1"/>
            </a:pPr>
            <a:endParaRPr lang="nb-NO"/>
          </a:p>
        </c:txPr>
        <c:crossAx val="138867072"/>
        <c:crosses val="autoZero"/>
        <c:auto val="1"/>
        <c:lblAlgn val="ctr"/>
        <c:lblOffset val="100"/>
      </c:catAx>
      <c:valAx>
        <c:axId val="138867072"/>
        <c:scaling>
          <c:orientation val="minMax"/>
        </c:scaling>
        <c:axPos val="b"/>
        <c:majorGridlines/>
        <c:numFmt formatCode="###0%" sourceLinked="1"/>
        <c:tickLblPos val="nextTo"/>
        <c:crossAx val="138836608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'skala - vektet'!$A$14:$A$16</c:f>
          <c:strCache>
            <c:ptCount val="1"/>
            <c:pt idx="0">
              <c:v>I hvilken grad tror du eiendomsskatt på næringsbygg påvirker følgende?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0.22022303246576899"/>
          <c:y val="8.152309612983831E-2"/>
          <c:w val="0.54485499657371006"/>
          <c:h val="0.86796233953039403"/>
        </c:manualLayout>
      </c:layout>
      <c:barChart>
        <c:barDir val="bar"/>
        <c:grouping val="clustered"/>
        <c:ser>
          <c:idx val="0"/>
          <c:order val="0"/>
          <c:tx>
            <c:strRef>
              <c:f>'skala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'skala - vektet'!$B$14:$B$16</c:f>
              <c:strCache>
                <c:ptCount val="3"/>
                <c:pt idx="0">
                  <c:v>Eiendomsskatt for næringseiendom svekker kommunens attraktivitet for næringslivet</c:v>
                </c:pt>
                <c:pt idx="1">
                  <c:v>Eiendomsskatt for næringseiendom kan føre til at din bedrift vurderer å flytte ut av kommunen</c:v>
                </c:pt>
                <c:pt idx="2">
                  <c:v>Eiendomsskatt bidrar til at kommunen utvikles og blir mer attraktiv</c:v>
                </c:pt>
              </c:strCache>
            </c:strRef>
          </c:cat>
          <c:val>
            <c:numRef>
              <c:f>'skala - vektet'!$C$14:$C$16</c:f>
              <c:numCache>
                <c:formatCode>#,##0.0</c:formatCode>
                <c:ptCount val="3"/>
                <c:pt idx="0">
                  <c:v>3.9092341032914288</c:v>
                </c:pt>
                <c:pt idx="1">
                  <c:v>2.5863755087227083</c:v>
                </c:pt>
                <c:pt idx="2">
                  <c:v>2.6485016785202529</c:v>
                </c:pt>
              </c:numCache>
            </c:numRef>
          </c:val>
        </c:ser>
        <c:dLbls>
          <c:showVal val="1"/>
        </c:dLbls>
        <c:gapWidth val="49"/>
        <c:axId val="138445568"/>
        <c:axId val="138447104"/>
      </c:barChart>
      <c:catAx>
        <c:axId val="138445568"/>
        <c:scaling>
          <c:orientation val="maxMin"/>
        </c:scaling>
        <c:axPos val="l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8447104"/>
        <c:crosses val="autoZero"/>
        <c:auto val="1"/>
        <c:lblAlgn val="ctr"/>
        <c:lblOffset val="100"/>
      </c:catAx>
      <c:valAx>
        <c:axId val="138447104"/>
        <c:scaling>
          <c:orientation val="minMax"/>
          <c:max val="6"/>
          <c:min val="1"/>
        </c:scaling>
        <c:axPos val="b"/>
        <c:numFmt formatCode="#,##0" sourceLinked="0"/>
        <c:tickLblPos val="nextTo"/>
        <c:crossAx val="138445568"/>
        <c:crosses val="max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3163789871093701"/>
          <c:h val="0.675348009816077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vektet'!$A$155:$A$158</c:f>
          <c:strCache>
            <c:ptCount val="1"/>
            <c:pt idx="0">
              <c:v>Den nye regjerningen varsler endring i kommunestrukturen. Hva er din oppfatning av kommunestrukturen i Norge?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8019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vektet'!$B$155:$B$158</c:f>
              <c:strCache>
                <c:ptCount val="4"/>
                <c:pt idx="0">
                  <c:v>Antall kommuner bør reduseres ved frivillig sammenslåing</c:v>
                </c:pt>
                <c:pt idx="1">
                  <c:v>Antall kommuner bør reduseres ved tvungen sammenslåing</c:v>
                </c:pt>
                <c:pt idx="2">
                  <c:v>Antall kommuner bør beholdes på dagens nivå</c:v>
                </c:pt>
                <c:pt idx="3">
                  <c:v>Antall kommuner bør økes</c:v>
                </c:pt>
              </c:strCache>
            </c:strRef>
          </c:cat>
          <c:val>
            <c:numRef>
              <c:f>'kategori - vektet'!$C$155:$C$158</c:f>
              <c:numCache>
                <c:formatCode>###0%</c:formatCode>
                <c:ptCount val="4"/>
                <c:pt idx="0">
                  <c:v>0.34306001192761304</c:v>
                </c:pt>
                <c:pt idx="1">
                  <c:v>0.60981540460312722</c:v>
                </c:pt>
                <c:pt idx="2">
                  <c:v>4.5944872238775393E-2</c:v>
                </c:pt>
                <c:pt idx="3">
                  <c:v>1.17971123049739E-3</c:v>
                </c:pt>
              </c:numCache>
            </c:numRef>
          </c:val>
        </c:ser>
        <c:dLbls>
          <c:showVal val="1"/>
        </c:dLbls>
        <c:gapWidth val="49"/>
        <c:axId val="138955392"/>
        <c:axId val="138969472"/>
      </c:barChart>
      <c:catAx>
        <c:axId val="138955392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8969472"/>
        <c:crosses val="autoZero"/>
        <c:auto val="1"/>
        <c:lblAlgn val="ctr"/>
        <c:lblOffset val="100"/>
      </c:catAx>
      <c:valAx>
        <c:axId val="138969472"/>
        <c:scaling>
          <c:orientation val="minMax"/>
        </c:scaling>
        <c:axPos val="l"/>
        <c:numFmt formatCode="###0%" sourceLinked="1"/>
        <c:tickLblPos val="nextTo"/>
        <c:crossAx val="138955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vektet'!$A$160:$A$165</c:f>
          <c:strCache>
            <c:ptCount val="1"/>
            <c:pt idx="0">
              <c:v>Hvor mange kommuner bør dagens 429 reduseres til?</c:v>
            </c:pt>
          </c:strCache>
        </c:strRef>
      </c:tx>
      <c:txPr>
        <a:bodyPr/>
        <a:lstStyle/>
        <a:p>
          <a:pPr>
            <a:defRPr sz="1100"/>
          </a:pPr>
          <a:endParaRPr lang="nb-NO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'kategori - vektet'!$C$159</c:f>
              <c:strCache>
                <c:ptCount val="1"/>
                <c:pt idx="0">
                  <c:v>Total (n=1844)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vektet'!$B$160:$B$165</c:f>
              <c:strCache>
                <c:ptCount val="6"/>
                <c:pt idx="0">
                  <c:v>Ca 400 kommuner</c:v>
                </c:pt>
                <c:pt idx="1">
                  <c:v>Ca 300 kommuner</c:v>
                </c:pt>
                <c:pt idx="2">
                  <c:v>Ca 200 kommuner</c:v>
                </c:pt>
                <c:pt idx="3">
                  <c:v>Ca 150 kommuner</c:v>
                </c:pt>
                <c:pt idx="4">
                  <c:v>Færre enn 150 kommuner</c:v>
                </c:pt>
                <c:pt idx="5">
                  <c:v>Annet</c:v>
                </c:pt>
              </c:strCache>
            </c:strRef>
          </c:cat>
          <c:val>
            <c:numRef>
              <c:f>'kategori - vektet'!$C$160:$C$165</c:f>
              <c:numCache>
                <c:formatCode>###0%</c:formatCode>
                <c:ptCount val="6"/>
                <c:pt idx="0">
                  <c:v>2.1420172576089008E-2</c:v>
                </c:pt>
                <c:pt idx="1">
                  <c:v>0.20673960764777102</c:v>
                </c:pt>
                <c:pt idx="2">
                  <c:v>0.30988266191200614</c:v>
                </c:pt>
                <c:pt idx="3">
                  <c:v>0.24042668951873999</c:v>
                </c:pt>
                <c:pt idx="4">
                  <c:v>0.19448497082486399</c:v>
                </c:pt>
                <c:pt idx="5">
                  <c:v>2.7045897520532311E-2</c:v>
                </c:pt>
              </c:numCache>
            </c:numRef>
          </c:val>
        </c:ser>
        <c:dLbls>
          <c:showVal val="1"/>
        </c:dLbls>
        <c:gapWidth val="49"/>
        <c:axId val="138900224"/>
        <c:axId val="138901760"/>
      </c:barChart>
      <c:catAx>
        <c:axId val="138900224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nb-NO"/>
          </a:p>
        </c:txPr>
        <c:crossAx val="138901760"/>
        <c:crosses val="autoZero"/>
        <c:auto val="1"/>
        <c:lblAlgn val="ctr"/>
        <c:lblOffset val="100"/>
      </c:catAx>
      <c:valAx>
        <c:axId val="138901760"/>
        <c:scaling>
          <c:orientation val="minMax"/>
        </c:scaling>
        <c:axPos val="b"/>
        <c:majorGridlines/>
        <c:numFmt formatCode="###0%" sourceLinked="1"/>
        <c:tickLblPos val="nextTo"/>
        <c:crossAx val="138900224"/>
        <c:crosses val="max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vektet'!$A$166:$A$169</c:f>
          <c:strCache>
            <c:ptCount val="1"/>
            <c:pt idx="0">
              <c:v>Både avgått og påtroppende regjering vil forenkle det offentlige skjemaveldet. Hva er de største utfordringen med dagens skjemavelde?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8019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vektet'!$B$166:$B$169</c:f>
              <c:strCache>
                <c:ptCount val="4"/>
                <c:pt idx="0">
                  <c:v>Vanskelig å få oversikt</c:v>
                </c:pt>
                <c:pt idx="1">
                  <c:v>Kostnads - og tidskrevende</c:v>
                </c:pt>
                <c:pt idx="2">
                  <c:v>Kompetansekrevende</c:v>
                </c:pt>
                <c:pt idx="3">
                  <c:v>Annet</c:v>
                </c:pt>
              </c:strCache>
            </c:strRef>
          </c:cat>
          <c:val>
            <c:numRef>
              <c:f>'kategori - vektet'!$C$166:$C$169</c:f>
              <c:numCache>
                <c:formatCode>###0%</c:formatCode>
                <c:ptCount val="4"/>
                <c:pt idx="0">
                  <c:v>0.45455276333533806</c:v>
                </c:pt>
                <c:pt idx="1">
                  <c:v>0.80703654333576591</c:v>
                </c:pt>
                <c:pt idx="2">
                  <c:v>0.30882054261985808</c:v>
                </c:pt>
                <c:pt idx="3">
                  <c:v>1.40602399836335E-2</c:v>
                </c:pt>
              </c:numCache>
            </c:numRef>
          </c:val>
        </c:ser>
        <c:dLbls>
          <c:showVal val="1"/>
        </c:dLbls>
        <c:gapWidth val="49"/>
        <c:axId val="139074176"/>
        <c:axId val="139080064"/>
      </c:barChart>
      <c:catAx>
        <c:axId val="139074176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 b="1"/>
            </a:pPr>
            <a:endParaRPr lang="nb-NO"/>
          </a:p>
        </c:txPr>
        <c:crossAx val="139080064"/>
        <c:crosses val="autoZero"/>
        <c:auto val="1"/>
        <c:lblAlgn val="ctr"/>
        <c:lblOffset val="100"/>
      </c:catAx>
      <c:valAx>
        <c:axId val="139080064"/>
        <c:scaling>
          <c:orientation val="minMax"/>
        </c:scaling>
        <c:axPos val="l"/>
        <c:numFmt formatCode="###0%" sourceLinked="1"/>
        <c:tickLblPos val="nextTo"/>
        <c:crossAx val="139074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vektet'!$A$170:$A$172</c:f>
          <c:strCache>
            <c:ptCount val="1"/>
            <c:pt idx="0">
              <c:v>Den nye regjeringen har varslet en rekke endringer. Hva er din mening om følgende: : Søndagsåpne butikker</c:v>
            </c:pt>
          </c:strCache>
        </c:strRef>
      </c:tx>
      <c:layout>
        <c:manualLayout>
          <c:xMode val="edge"/>
          <c:yMode val="edge"/>
          <c:x val="0.21021860114707902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24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vektet'!$B$170:$B$172</c:f>
              <c:strCache>
                <c:ptCount val="3"/>
                <c:pt idx="0">
                  <c:v>For</c:v>
                </c:pt>
                <c:pt idx="1">
                  <c:v>Mot</c:v>
                </c:pt>
                <c:pt idx="2">
                  <c:v>Vet ikke</c:v>
                </c:pt>
              </c:strCache>
            </c:strRef>
          </c:cat>
          <c:val>
            <c:numRef>
              <c:f>'kategori - vektet'!$C$170:$C$172</c:f>
              <c:numCache>
                <c:formatCode>###0%</c:formatCode>
                <c:ptCount val="3"/>
                <c:pt idx="0">
                  <c:v>0.35549020061198999</c:v>
                </c:pt>
                <c:pt idx="1">
                  <c:v>0.57091890570995785</c:v>
                </c:pt>
                <c:pt idx="2">
                  <c:v>7.3590893678061098E-2</c:v>
                </c:pt>
              </c:numCache>
            </c:numRef>
          </c:val>
        </c:ser>
        <c:dLbls>
          <c:showVal val="1"/>
        </c:dLbls>
        <c:gapWidth val="49"/>
        <c:axId val="139129600"/>
        <c:axId val="139131136"/>
      </c:barChart>
      <c:catAx>
        <c:axId val="139129600"/>
        <c:scaling>
          <c:orientation val="minMax"/>
        </c:scaling>
        <c:axPos val="b"/>
        <c:tickLblPos val="nextTo"/>
        <c:crossAx val="139131136"/>
        <c:crosses val="autoZero"/>
        <c:auto val="1"/>
        <c:lblAlgn val="ctr"/>
        <c:lblOffset val="100"/>
      </c:catAx>
      <c:valAx>
        <c:axId val="139131136"/>
        <c:scaling>
          <c:orientation val="minMax"/>
        </c:scaling>
        <c:axPos val="l"/>
        <c:numFmt formatCode="###0%" sourceLinked="1"/>
        <c:tickLblPos val="nextTo"/>
        <c:crossAx val="139129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vektet'!$A$173:$A$175</c:f>
          <c:strCache>
            <c:ptCount val="1"/>
            <c:pt idx="0">
              <c:v>Den nye regjeringen har varslet en rekke endringer. Hva er din mening om følgende: : Forenkle skjemaveldet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  <c:txPr>
        <a:bodyPr/>
        <a:lstStyle/>
        <a:p>
          <a:pPr>
            <a:defRPr sz="1100"/>
          </a:pPr>
          <a:endParaRPr lang="nb-NO"/>
        </a:p>
      </c:txPr>
    </c:title>
    <c:plotArea>
      <c:layout>
        <c:manualLayout>
          <c:layoutTarget val="inner"/>
          <c:xMode val="edge"/>
          <c:yMode val="edge"/>
          <c:x val="5.7661456111089499E-2"/>
          <c:y val="8.152309612983824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nb-NO"/>
              </a:p>
            </c:txPr>
            <c:dLblPos val="outEnd"/>
            <c:showVal val="1"/>
          </c:dLbls>
          <c:cat>
            <c:strRef>
              <c:f>'kategori - vektet'!$B$173:$B$175</c:f>
              <c:strCache>
                <c:ptCount val="3"/>
                <c:pt idx="0">
                  <c:v>For</c:v>
                </c:pt>
                <c:pt idx="1">
                  <c:v>Mot</c:v>
                </c:pt>
                <c:pt idx="2">
                  <c:v>Vet ikke</c:v>
                </c:pt>
              </c:strCache>
            </c:strRef>
          </c:cat>
          <c:val>
            <c:numRef>
              <c:f>'kategori - vektet'!$C$173:$C$175</c:f>
              <c:numCache>
                <c:formatCode>###0%</c:formatCode>
                <c:ptCount val="3"/>
                <c:pt idx="0">
                  <c:v>0.97623575401945195</c:v>
                </c:pt>
                <c:pt idx="1">
                  <c:v>1.2635794250559101E-3</c:v>
                </c:pt>
                <c:pt idx="2">
                  <c:v>2.2500666555493602E-2</c:v>
                </c:pt>
              </c:numCache>
            </c:numRef>
          </c:val>
        </c:ser>
        <c:dLbls>
          <c:showVal val="1"/>
        </c:dLbls>
        <c:gapWidth val="49"/>
        <c:axId val="139037312"/>
        <c:axId val="139047296"/>
      </c:barChart>
      <c:catAx>
        <c:axId val="139037312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nb-NO"/>
          </a:p>
        </c:txPr>
        <c:crossAx val="139047296"/>
        <c:crosses val="autoZero"/>
        <c:auto val="1"/>
        <c:lblAlgn val="ctr"/>
        <c:lblOffset val="100"/>
      </c:catAx>
      <c:valAx>
        <c:axId val="139047296"/>
        <c:scaling>
          <c:orientation val="minMax"/>
        </c:scaling>
        <c:axPos val="l"/>
        <c:majorGridlines/>
        <c:numFmt formatCode="###0%" sourceLinked="1"/>
        <c:tickLblPos val="nextTo"/>
        <c:crossAx val="139037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vektet'!$A$176:$A$178</c:f>
          <c:strCache>
            <c:ptCount val="1"/>
            <c:pt idx="0">
              <c:v>Den nye regjeringen har varslet en rekke endringer. Hva er din mening om følgende: : Innføre ROT-fradrag for å motvirke svart arbeid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24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vektet'!$B$176:$B$178</c:f>
              <c:strCache>
                <c:ptCount val="3"/>
                <c:pt idx="0">
                  <c:v>For</c:v>
                </c:pt>
                <c:pt idx="1">
                  <c:v>Mot</c:v>
                </c:pt>
                <c:pt idx="2">
                  <c:v>Vet ikke</c:v>
                </c:pt>
              </c:strCache>
            </c:strRef>
          </c:cat>
          <c:val>
            <c:numRef>
              <c:f>'kategori - vektet'!$C$176:$C$178</c:f>
              <c:numCache>
                <c:formatCode>###0%</c:formatCode>
                <c:ptCount val="3"/>
                <c:pt idx="0">
                  <c:v>0.79403781329523804</c:v>
                </c:pt>
                <c:pt idx="1">
                  <c:v>6.1245226311407393E-2</c:v>
                </c:pt>
                <c:pt idx="2">
                  <c:v>0.14471696039337104</c:v>
                </c:pt>
              </c:numCache>
            </c:numRef>
          </c:val>
        </c:ser>
        <c:dLbls>
          <c:showVal val="1"/>
        </c:dLbls>
        <c:gapWidth val="49"/>
        <c:axId val="139150080"/>
        <c:axId val="139151616"/>
      </c:barChart>
      <c:catAx>
        <c:axId val="139150080"/>
        <c:scaling>
          <c:orientation val="minMax"/>
        </c:scaling>
        <c:axPos val="b"/>
        <c:tickLblPos val="nextTo"/>
        <c:crossAx val="139151616"/>
        <c:crosses val="autoZero"/>
        <c:auto val="1"/>
        <c:lblAlgn val="ctr"/>
        <c:lblOffset val="100"/>
      </c:catAx>
      <c:valAx>
        <c:axId val="139151616"/>
        <c:scaling>
          <c:orientation val="minMax"/>
        </c:scaling>
        <c:axPos val="l"/>
        <c:numFmt formatCode="###0%" sourceLinked="1"/>
        <c:tickLblPos val="nextTo"/>
        <c:crossAx val="139150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vektet'!$A$179:$A$181</c:f>
          <c:strCache>
            <c:ptCount val="1"/>
            <c:pt idx="0">
              <c:v>Den nye regjeringen har varslet en rekke endringer. Hva er din mening om følgende: : Etablere eget selskap for veibygging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24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vektet'!$B$179:$B$181</c:f>
              <c:strCache>
                <c:ptCount val="3"/>
                <c:pt idx="0">
                  <c:v>For</c:v>
                </c:pt>
                <c:pt idx="1">
                  <c:v>Mot</c:v>
                </c:pt>
                <c:pt idx="2">
                  <c:v>Vet ikke</c:v>
                </c:pt>
              </c:strCache>
            </c:strRef>
          </c:cat>
          <c:val>
            <c:numRef>
              <c:f>'kategori - vektet'!$C$179:$C$181</c:f>
              <c:numCache>
                <c:formatCode>###0%</c:formatCode>
                <c:ptCount val="3"/>
                <c:pt idx="0">
                  <c:v>0.66674901357770433</c:v>
                </c:pt>
                <c:pt idx="1">
                  <c:v>0.13005062062697598</c:v>
                </c:pt>
                <c:pt idx="2">
                  <c:v>0.20320036579533401</c:v>
                </c:pt>
              </c:numCache>
            </c:numRef>
          </c:val>
        </c:ser>
        <c:dLbls>
          <c:showVal val="1"/>
        </c:dLbls>
        <c:gapWidth val="49"/>
        <c:axId val="139176576"/>
        <c:axId val="139202944"/>
      </c:barChart>
      <c:catAx>
        <c:axId val="139176576"/>
        <c:scaling>
          <c:orientation val="minMax"/>
        </c:scaling>
        <c:axPos val="b"/>
        <c:tickLblPos val="nextTo"/>
        <c:crossAx val="139202944"/>
        <c:crosses val="autoZero"/>
        <c:auto val="1"/>
        <c:lblAlgn val="ctr"/>
        <c:lblOffset val="100"/>
      </c:catAx>
      <c:valAx>
        <c:axId val="139202944"/>
        <c:scaling>
          <c:orientation val="minMax"/>
        </c:scaling>
        <c:axPos val="l"/>
        <c:numFmt formatCode="###0%" sourceLinked="1"/>
        <c:tickLblPos val="nextTo"/>
        <c:crossAx val="139176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612"/>
        </c:manualLayout>
      </c:layout>
    </c:legend>
    <c:plotVisOnly val="1"/>
    <c:dispBlanksAs val="gap"/>
  </c:chart>
  <c:txPr>
    <a:bodyPr/>
    <a:lstStyle/>
    <a:p>
      <a:pPr>
        <a:defRPr sz="14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vektet'!$A$182:$A$184</c:f>
          <c:strCache>
            <c:ptCount val="1"/>
            <c:pt idx="0">
              <c:v>Den nye regjeringen har varslet en rekke endringer. Hva er din mening om følgende: : Forenkle kompetanseinnvandring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3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vektet'!$B$182:$B$184</c:f>
              <c:strCache>
                <c:ptCount val="3"/>
                <c:pt idx="0">
                  <c:v>For</c:v>
                </c:pt>
                <c:pt idx="1">
                  <c:v>Mot</c:v>
                </c:pt>
                <c:pt idx="2">
                  <c:v>Vet ikke</c:v>
                </c:pt>
              </c:strCache>
            </c:strRef>
          </c:cat>
          <c:val>
            <c:numRef>
              <c:f>'kategori - vektet'!$C$182:$C$184</c:f>
              <c:numCache>
                <c:formatCode>###0%</c:formatCode>
                <c:ptCount val="3"/>
                <c:pt idx="0">
                  <c:v>0.74360794747232795</c:v>
                </c:pt>
                <c:pt idx="1">
                  <c:v>6.8803568779477006E-2</c:v>
                </c:pt>
                <c:pt idx="2">
                  <c:v>0.18758848374821002</c:v>
                </c:pt>
              </c:numCache>
            </c:numRef>
          </c:val>
        </c:ser>
        <c:dLbls>
          <c:showVal val="1"/>
        </c:dLbls>
        <c:gapWidth val="49"/>
        <c:axId val="139232000"/>
        <c:axId val="139233536"/>
      </c:barChart>
      <c:catAx>
        <c:axId val="139232000"/>
        <c:scaling>
          <c:orientation val="minMax"/>
        </c:scaling>
        <c:axPos val="b"/>
        <c:tickLblPos val="nextTo"/>
        <c:crossAx val="139233536"/>
        <c:crosses val="autoZero"/>
        <c:auto val="1"/>
        <c:lblAlgn val="ctr"/>
        <c:lblOffset val="100"/>
      </c:catAx>
      <c:valAx>
        <c:axId val="139233536"/>
        <c:scaling>
          <c:orientation val="minMax"/>
          <c:max val="1"/>
        </c:scaling>
        <c:axPos val="l"/>
        <c:numFmt formatCode="###0%" sourceLinked="1"/>
        <c:tickLblPos val="nextTo"/>
        <c:crossAx val="139232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712"/>
        </c:manualLayout>
      </c:layout>
    </c:legend>
    <c:plotVisOnly val="1"/>
    <c:dispBlanksAs val="gap"/>
  </c:chart>
  <c:txPr>
    <a:bodyPr/>
    <a:lstStyle/>
    <a:p>
      <a:pPr>
        <a:defRPr sz="14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vektet'!$A$185:$A$187</c:f>
          <c:strCache>
            <c:ptCount val="1"/>
            <c:pt idx="0">
              <c:v>Den nye regjeringen har varslet en rekke endringer. Hva er din mening om følgende: : Ikke oljeleting i Lo-Ve-Se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31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vektet'!$B$185:$B$187</c:f>
              <c:strCache>
                <c:ptCount val="3"/>
                <c:pt idx="0">
                  <c:v>For</c:v>
                </c:pt>
                <c:pt idx="1">
                  <c:v>Mot</c:v>
                </c:pt>
                <c:pt idx="2">
                  <c:v>Vet ikke</c:v>
                </c:pt>
              </c:strCache>
            </c:strRef>
          </c:cat>
          <c:val>
            <c:numRef>
              <c:f>'kategori - vektet'!$C$185:$C$187</c:f>
              <c:numCache>
                <c:formatCode>###0%</c:formatCode>
                <c:ptCount val="3"/>
                <c:pt idx="0">
                  <c:v>0.34838439998408516</c:v>
                </c:pt>
                <c:pt idx="1">
                  <c:v>0.40513143399655999</c:v>
                </c:pt>
                <c:pt idx="2">
                  <c:v>0.24648416601936102</c:v>
                </c:pt>
              </c:numCache>
            </c:numRef>
          </c:val>
        </c:ser>
        <c:dLbls>
          <c:showVal val="1"/>
        </c:dLbls>
        <c:gapWidth val="49"/>
        <c:axId val="139418624"/>
        <c:axId val="139424512"/>
      </c:barChart>
      <c:catAx>
        <c:axId val="139418624"/>
        <c:scaling>
          <c:orientation val="minMax"/>
        </c:scaling>
        <c:axPos val="b"/>
        <c:tickLblPos val="nextTo"/>
        <c:crossAx val="139424512"/>
        <c:crosses val="autoZero"/>
        <c:auto val="1"/>
        <c:lblAlgn val="ctr"/>
        <c:lblOffset val="100"/>
      </c:catAx>
      <c:valAx>
        <c:axId val="139424512"/>
        <c:scaling>
          <c:orientation val="minMax"/>
          <c:max val="0.5"/>
        </c:scaling>
        <c:axPos val="l"/>
        <c:numFmt formatCode="###0%" sourceLinked="1"/>
        <c:tickLblPos val="nextTo"/>
        <c:crossAx val="139418624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712"/>
        </c:manualLayout>
      </c:layout>
    </c:legend>
    <c:plotVisOnly val="1"/>
    <c:dispBlanksAs val="gap"/>
  </c:chart>
  <c:txPr>
    <a:bodyPr/>
    <a:lstStyle/>
    <a:p>
      <a:pPr>
        <a:defRPr sz="14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title>
      <c:tx>
        <c:strRef>
          <c:f>'kategori - vektet'!$A$188:$A$192</c:f>
          <c:strCache>
            <c:ptCount val="1"/>
            <c:pt idx="0">
              <c:v>Hvordan tror du din bedrifts økonomi påvirkes av ny regjering?</c:v>
            </c:pt>
          </c:strCache>
        </c:strRef>
      </c:tx>
      <c:layout>
        <c:manualLayout>
          <c:xMode val="edge"/>
          <c:yMode val="edge"/>
          <c:x val="0.12268065629727301"/>
          <c:y val="0"/>
        </c:manualLayout>
      </c:layout>
    </c:title>
    <c:plotArea>
      <c:layout>
        <c:manualLayout>
          <c:layoutTarget val="inner"/>
          <c:xMode val="edge"/>
          <c:yMode val="edge"/>
          <c:x val="5.7661456111089499E-2"/>
          <c:y val="8.152309612983813E-2"/>
          <c:w val="0.707416572928384"/>
          <c:h val="0.74628387743666902"/>
        </c:manualLayout>
      </c:layout>
      <c:barChart>
        <c:barDir val="col"/>
        <c:grouping val="clustered"/>
        <c:ser>
          <c:idx val="0"/>
          <c:order val="0"/>
          <c:tx>
            <c:strRef>
              <c:f>'kategori - vektet'!$C$2</c:f>
              <c:strCache>
                <c:ptCount val="1"/>
                <c:pt idx="0">
                  <c:v>Total (n=1943)</c:v>
                </c:pt>
              </c:strCache>
            </c:strRef>
          </c:tx>
          <c:spPr>
            <a:solidFill>
              <a:srgbClr val="006BB3"/>
            </a:solidFill>
            <a:ln>
              <a:noFill/>
            </a:ln>
          </c:spPr>
          <c:cat>
            <c:strRef>
              <c:f>'kategori - vektet'!$B$188:$B$192</c:f>
              <c:strCache>
                <c:ptCount val="5"/>
                <c:pt idx="0">
                  <c:v>Blir verre</c:v>
                </c:pt>
                <c:pt idx="1">
                  <c:v>Uforandret</c:v>
                </c:pt>
                <c:pt idx="2">
                  <c:v>Blir bedre</c:v>
                </c:pt>
                <c:pt idx="3">
                  <c:v>Vet ikke</c:v>
                </c:pt>
                <c:pt idx="4">
                  <c:v>Annet</c:v>
                </c:pt>
              </c:strCache>
            </c:strRef>
          </c:cat>
          <c:val>
            <c:numRef>
              <c:f>'kategori - vektet'!$C$188:$C$192</c:f>
              <c:numCache>
                <c:formatCode>###0%</c:formatCode>
                <c:ptCount val="5"/>
                <c:pt idx="0">
                  <c:v>4.7018807357161616E-2</c:v>
                </c:pt>
                <c:pt idx="1">
                  <c:v>0.39915614827921614</c:v>
                </c:pt>
                <c:pt idx="2">
                  <c:v>0.45871210103807297</c:v>
                </c:pt>
                <c:pt idx="3">
                  <c:v>9.1159866078340215E-2</c:v>
                </c:pt>
                <c:pt idx="4">
                  <c:v>3.9530772472166605E-3</c:v>
                </c:pt>
              </c:numCache>
            </c:numRef>
          </c:val>
        </c:ser>
        <c:dLbls>
          <c:showVal val="1"/>
        </c:dLbls>
        <c:gapWidth val="49"/>
        <c:axId val="139453184"/>
        <c:axId val="139454720"/>
      </c:barChart>
      <c:catAx>
        <c:axId val="139453184"/>
        <c:scaling>
          <c:orientation val="minMax"/>
        </c:scaling>
        <c:axPos val="b"/>
        <c:tickLblPos val="nextTo"/>
        <c:crossAx val="139454720"/>
        <c:crosses val="autoZero"/>
        <c:auto val="1"/>
        <c:lblAlgn val="ctr"/>
        <c:lblOffset val="100"/>
      </c:catAx>
      <c:valAx>
        <c:axId val="139454720"/>
        <c:scaling>
          <c:orientation val="minMax"/>
        </c:scaling>
        <c:axPos val="l"/>
        <c:numFmt formatCode="###0%" sourceLinked="1"/>
        <c:tickLblPos val="nextTo"/>
        <c:crossAx val="139453184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76836210128906191"/>
          <c:y val="0.12439961858700202"/>
          <c:w val="0.22178568196216902"/>
          <c:h val="0.71786723288802512"/>
        </c:manualLayout>
      </c:layout>
    </c:legend>
    <c:plotVisOnly val="1"/>
    <c:dispBlanksAs val="gap"/>
  </c:chart>
  <c:txPr>
    <a:bodyPr/>
    <a:lstStyle/>
    <a:p>
      <a:pPr>
        <a:defRPr sz="1400">
          <a:latin typeface="Helvetica" pitchFamily="34" charset="0"/>
          <a:cs typeface="Helvetica" pitchFamily="34" charset="0"/>
        </a:defRPr>
      </a:pPr>
      <a:endParaRPr lang="nb-NO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D568E-6FCF-483D-A461-1E6CBD1445BE}" type="datetimeFigureOut">
              <a:rPr lang="nb-NO" smtClean="0"/>
              <a:pPr/>
              <a:t>25.11.2013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20482-507F-4243-9F31-B03675A7AAF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2398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0482-507F-4243-9F31-B03675A7AAF0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20482-507F-4243-9F31-B03675A7AAF0}" type="slidenum">
              <a:rPr lang="nb-NO" smtClean="0"/>
              <a:pPr/>
              <a:t>54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visia-283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3548" y="-27384"/>
            <a:ext cx="9140452" cy="688538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4077072"/>
            <a:ext cx="9144000" cy="230425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0" y="4149080"/>
            <a:ext cx="9144000" cy="2160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293097"/>
            <a:ext cx="7772400" cy="100811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accent1"/>
                </a:solidFill>
                <a:effectLst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01208"/>
            <a:ext cx="6400801" cy="69986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9" name="Picture 8" descr="Advicia_logo_2010_rgb.eps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4245" y="5517232"/>
            <a:ext cx="1899755" cy="748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6093296"/>
            <a:ext cx="9144000" cy="76470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Picture 17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6926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1" cy="4525963"/>
          </a:xfrm>
        </p:spPr>
        <p:txBody>
          <a:bodyPr>
            <a:normAutofit/>
          </a:bodyPr>
          <a:lstStyle>
            <a:lvl1pPr>
              <a:buFont typeface="Helvetica" pitchFamily="34" charset="0"/>
              <a:buChar char="►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B5D8-0645-4156-83FC-5E368E3D6A2F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57A2A-B313-4C0F-AEBC-FB014E899FC0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D1F2-9956-4004-B77F-09A2E29359FC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4040188" cy="639762"/>
          </a:xfrm>
          <a:ln>
            <a:solidFill>
              <a:schemeClr val="bg1">
                <a:lumMod val="65000"/>
              </a:schemeClr>
            </a:solidFill>
          </a:ln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24547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484784"/>
            <a:ext cx="4041775" cy="639762"/>
          </a:xfrm>
          <a:ln>
            <a:solidFill>
              <a:schemeClr val="bg1">
                <a:lumMod val="65000"/>
              </a:schemeClr>
            </a:solidFill>
          </a:ln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24547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969B-FF57-42FE-B4B3-B9DEA2FC6837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2F8D-E933-46C5-AD8E-F397F202994D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012160" y="1484784"/>
            <a:ext cx="267464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3203848" y="1484784"/>
            <a:ext cx="2736304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6"/>
          </p:nvPr>
        </p:nvSpPr>
        <p:spPr>
          <a:xfrm>
            <a:off x="467544" y="1484784"/>
            <a:ext cx="267464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2674640" cy="639762"/>
          </a:xfrm>
          <a:ln>
            <a:solidFill>
              <a:schemeClr val="bg1">
                <a:lumMod val="65000"/>
              </a:schemeClr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3BF4-4D2E-440F-B879-022A3B637038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Content Placeholder 2"/>
          <p:cNvSpPr>
            <a:spLocks noGrp="1"/>
          </p:cNvSpPr>
          <p:nvPr>
            <p:ph sz="half" idx="14"/>
          </p:nvPr>
        </p:nvSpPr>
        <p:spPr>
          <a:xfrm>
            <a:off x="6012160" y="2132856"/>
            <a:ext cx="2674640" cy="387789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5"/>
          </p:nvPr>
        </p:nvSpPr>
        <p:spPr>
          <a:xfrm>
            <a:off x="3203848" y="2132856"/>
            <a:ext cx="2736304" cy="387789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6"/>
          </p:nvPr>
        </p:nvSpPr>
        <p:spPr>
          <a:xfrm>
            <a:off x="467544" y="2132856"/>
            <a:ext cx="2674640" cy="387789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7"/>
          </p:nvPr>
        </p:nvSpPr>
        <p:spPr>
          <a:xfrm>
            <a:off x="3203848" y="1484784"/>
            <a:ext cx="2736304" cy="639762"/>
          </a:xfrm>
          <a:ln>
            <a:solidFill>
              <a:schemeClr val="bg1">
                <a:lumMod val="65000"/>
              </a:schemeClr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8"/>
          </p:nvPr>
        </p:nvSpPr>
        <p:spPr>
          <a:xfrm>
            <a:off x="6001816" y="1484784"/>
            <a:ext cx="2674640" cy="639762"/>
          </a:xfrm>
          <a:ln>
            <a:solidFill>
              <a:schemeClr val="bg1">
                <a:lumMod val="65000"/>
              </a:schemeClr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dvisia-35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2177480"/>
            <a:ext cx="9144000" cy="468052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4077072"/>
            <a:ext cx="9144000" cy="230425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0" y="4149080"/>
            <a:ext cx="9144000" cy="2160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9080"/>
            <a:ext cx="8229601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0" y="5301208"/>
            <a:ext cx="6400801" cy="69986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10" name="Picture 8" descr="Advicia_logo_2010_rgb.eps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4245" y="5517232"/>
            <a:ext cx="1899755" cy="748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visia-526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2132856"/>
            <a:ext cx="9144000" cy="472514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4077072"/>
            <a:ext cx="9144000" cy="230425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0" y="4149080"/>
            <a:ext cx="9144000" cy="2160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9080"/>
            <a:ext cx="8229601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0" y="5301208"/>
            <a:ext cx="6400801" cy="69986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8" name="Picture 8" descr="Advicia_logo_2010_rgb.eps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4245" y="5517232"/>
            <a:ext cx="1899755" cy="748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visia-34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2132856"/>
            <a:ext cx="9144000" cy="475252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4077072"/>
            <a:ext cx="9144000" cy="230425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0" y="4149080"/>
            <a:ext cx="9144000" cy="2160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9080"/>
            <a:ext cx="8229601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0" y="5301208"/>
            <a:ext cx="6400801" cy="69986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9258-4342-465A-9F49-134B5593A4EC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icture 8" descr="Advicia_logo_2010_rgb.eps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4245" y="5517232"/>
            <a:ext cx="1899755" cy="748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dvisia-36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3635896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052736"/>
            <a:ext cx="9144000" cy="475252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 userDrawn="1"/>
        </p:nvSpPr>
        <p:spPr>
          <a:xfrm>
            <a:off x="0" y="1124744"/>
            <a:ext cx="9144000" cy="46085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Content Placeholder 2"/>
          <p:cNvSpPr>
            <a:spLocks noGrp="1"/>
          </p:cNvSpPr>
          <p:nvPr>
            <p:ph sz="half" idx="16"/>
          </p:nvPr>
        </p:nvSpPr>
        <p:spPr>
          <a:xfrm>
            <a:off x="3635896" y="1916832"/>
            <a:ext cx="5508104" cy="38058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914399" y="1124744"/>
            <a:ext cx="8229601" cy="792088"/>
          </a:xfrm>
        </p:spPr>
        <p:txBody>
          <a:bodyPr/>
          <a:lstStyle>
            <a:lvl1pPr algn="r"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pic>
        <p:nvPicPr>
          <p:cNvPr id="7" name="Picture 8" descr="Advicia_logo_2010_rgb.eps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13176"/>
            <a:ext cx="1899755" cy="748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dvisia-369.jpg"/>
          <p:cNvPicPr>
            <a:picLocks noChangeAspect="1"/>
          </p:cNvPicPr>
          <p:nvPr userDrawn="1"/>
        </p:nvPicPr>
        <p:blipFill>
          <a:blip r:embed="rId2" cstate="print"/>
          <a:srcRect l="21132"/>
          <a:stretch>
            <a:fillRect/>
          </a:stretch>
        </p:blipFill>
        <p:spPr>
          <a:xfrm>
            <a:off x="5508104" y="0"/>
            <a:ext cx="3635896" cy="685799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052736"/>
            <a:ext cx="9144000" cy="475252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 userDrawn="1"/>
        </p:nvSpPr>
        <p:spPr>
          <a:xfrm>
            <a:off x="0" y="1124744"/>
            <a:ext cx="9144000" cy="46085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Content Placeholder 2"/>
          <p:cNvSpPr>
            <a:spLocks noGrp="1"/>
          </p:cNvSpPr>
          <p:nvPr>
            <p:ph sz="half" idx="16"/>
          </p:nvPr>
        </p:nvSpPr>
        <p:spPr>
          <a:xfrm>
            <a:off x="0" y="1916832"/>
            <a:ext cx="5508104" cy="3805883"/>
          </a:xfrm>
        </p:spPr>
        <p:txBody>
          <a:bodyPr>
            <a:normAutofit/>
          </a:bodyPr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1124744"/>
            <a:ext cx="8229601" cy="792088"/>
          </a:xfrm>
        </p:spPr>
        <p:txBody>
          <a:bodyPr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7" name="Picture 8" descr="Advicia_logo_2010_rgb.eps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4245" y="5013176"/>
            <a:ext cx="1899755" cy="748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31737-EB65-41C5-B769-0FF09E34A554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dvisia-317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318-0B7D-4AC6-B74E-F904E29604B6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dvicia_logo_2010_rgb.eps"/>
          <p:cNvPicPr>
            <a:picLocks noChangeAspect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109909"/>
            <a:ext cx="1899755" cy="748091"/>
          </a:xfrm>
          <a:prstGeom prst="rect">
            <a:avLst/>
          </a:prstGeom>
        </p:spPr>
      </p:pic>
      <p:pic>
        <p:nvPicPr>
          <p:cNvPr id="11" name="Picture 10" descr="Advisia-361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Plassholder for innhold 7"/>
          <p:cNvSpPr>
            <a:spLocks noGrp="1"/>
          </p:cNvSpPr>
          <p:nvPr>
            <p:ph sz="quarter" idx="10"/>
          </p:nvPr>
        </p:nvSpPr>
        <p:spPr>
          <a:xfrm>
            <a:off x="251520" y="5445224"/>
            <a:ext cx="2376190" cy="1151979"/>
          </a:xfrm>
        </p:spPr>
        <p:txBody>
          <a:bodyPr>
            <a:noAutofit/>
          </a:bodyPr>
          <a:lstStyle>
            <a:lvl1pPr algn="l">
              <a:buNone/>
              <a:defRPr sz="1200" b="1">
                <a:solidFill>
                  <a:schemeClr val="bg1">
                    <a:lumMod val="50000"/>
                  </a:schemeClr>
                </a:solidFill>
                <a:effectLst/>
              </a:defRPr>
            </a:lvl1pPr>
            <a:lvl2pPr algn="l">
              <a:buNone/>
              <a:defRPr sz="1100" b="1">
                <a:solidFill>
                  <a:schemeClr val="bg1">
                    <a:lumMod val="50000"/>
                  </a:schemeClr>
                </a:solidFill>
                <a:effectLst/>
              </a:defRPr>
            </a:lvl2pPr>
            <a:lvl3pPr algn="l">
              <a:buNone/>
              <a:defRPr sz="1050" b="1">
                <a:solidFill>
                  <a:schemeClr val="bg1">
                    <a:lumMod val="50000"/>
                  </a:schemeClr>
                </a:solidFill>
                <a:effectLst/>
              </a:defRPr>
            </a:lvl3pPr>
            <a:lvl4pPr algn="l">
              <a:buNone/>
              <a:defRPr sz="1000" b="1">
                <a:solidFill>
                  <a:schemeClr val="bg1">
                    <a:lumMod val="50000"/>
                  </a:schemeClr>
                </a:solidFill>
                <a:effectLst/>
              </a:defRPr>
            </a:lvl4pPr>
            <a:lvl5pPr algn="l">
              <a:buNone/>
              <a:defRPr sz="1000" b="1">
                <a:solidFill>
                  <a:schemeClr val="bg1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93296"/>
            <a:ext cx="9144000" cy="76470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 descr="Advisia-317.jpg"/>
          <p:cNvPicPr>
            <a:picLocks noChangeAspect="1"/>
          </p:cNvPicPr>
          <p:nvPr/>
        </p:nvPicPr>
        <p:blipFill>
          <a:blip r:embed="rId17" cstate="email"/>
          <a:srcRect/>
          <a:stretch>
            <a:fillRect/>
          </a:stretch>
        </p:blipFill>
        <p:spPr>
          <a:xfrm>
            <a:off x="0" y="6165304"/>
            <a:ext cx="9144000" cy="7200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3D2AE-65DE-44C6-B01B-87A54CD3FA8D}" type="datetime1">
              <a:rPr lang="nb-NO" smtClean="0"/>
              <a:pPr/>
              <a:t>25.11.2013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28647-8E3D-40E7-B583-A94666D30D4D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62" r:id="rId7"/>
    <p:sldLayoutId id="2147483656" r:id="rId8"/>
    <p:sldLayoutId id="2147483664" r:id="rId9"/>
    <p:sldLayoutId id="2147483663" r:id="rId10"/>
    <p:sldLayoutId id="2147483657" r:id="rId11"/>
    <p:sldLayoutId id="2147483665" r:id="rId12"/>
    <p:sldLayoutId id="2147483654" r:id="rId13"/>
    <p:sldLayoutId id="2147483655" r:id="rId14"/>
    <p:sldLayoutId id="2147483660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Helvetica" pitchFamily="34" charset="0"/>
        <a:buChar char="►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Landsdekkende næringspolitisk undersøkelse 2013	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Storbygruppen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sz="half" idx="16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Feltperiode:</a:t>
            </a:r>
          </a:p>
          <a:p>
            <a:r>
              <a:rPr lang="nb-NO" sz="2000" dirty="0" smtClean="0"/>
              <a:t>Utvalg: Medlemmer i næringsrådene</a:t>
            </a:r>
          </a:p>
          <a:p>
            <a:r>
              <a:rPr lang="nb-NO" sz="2000" dirty="0" smtClean="0"/>
              <a:t>Veiemetode: Tallene er veid</a:t>
            </a:r>
          </a:p>
          <a:p>
            <a:r>
              <a:rPr lang="nb-NO" sz="2000" dirty="0" smtClean="0"/>
              <a:t>Kontakt – Bergen Næringsråd: Atle Kvamme</a:t>
            </a:r>
          </a:p>
          <a:p>
            <a:r>
              <a:rPr lang="nb-NO" sz="2000" dirty="0" smtClean="0"/>
              <a:t>Kontakt – Advicia: Allan Andreassen</a:t>
            </a:r>
          </a:p>
          <a:p>
            <a:r>
              <a:rPr lang="nb-NO" sz="2000" dirty="0" smtClean="0"/>
              <a:t>Antall svar: 1943</a:t>
            </a:r>
          </a:p>
          <a:p>
            <a:r>
              <a:rPr lang="nb-NO" sz="2000" dirty="0" smtClean="0"/>
              <a:t>Metode: E-postundersøkelse</a:t>
            </a:r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undersøkelsen</a:t>
            </a: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Om respondentene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400801" cy="185199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dirty="0" smtClean="0"/>
              <a:t>Størrelse</a:t>
            </a:r>
          </a:p>
          <a:p>
            <a:pPr>
              <a:buFontTx/>
              <a:buChar char="-"/>
            </a:pPr>
            <a:r>
              <a:rPr lang="nb-NO" dirty="0" smtClean="0"/>
              <a:t>Bransje</a:t>
            </a:r>
          </a:p>
          <a:p>
            <a:pPr>
              <a:buFontTx/>
              <a:buChar char="-"/>
            </a:pPr>
            <a:r>
              <a:rPr lang="nb-NO" dirty="0" smtClean="0"/>
              <a:t>Regioner</a:t>
            </a:r>
          </a:p>
          <a:p>
            <a:pPr>
              <a:buFontTx/>
              <a:buChar char="-"/>
            </a:pPr>
            <a:r>
              <a:rPr lang="nb-NO" dirty="0" smtClean="0"/>
              <a:t>Svarprosent</a:t>
            </a:r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60 % av svarene kommer fra bedrifter med færre enn 50 ansatte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Variert bransjestruktur i næringsforeningene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Flest respondentene fra Bergen, Trondheim og Stavanger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Svarprosent per forening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98341605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Generelle næringspolitiske spørsmål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400801" cy="185199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Viktigste behov for å styrke fremtidig konkurranseevne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Viktige spørsmål i etterkant av Stortingsvalget i 2013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Skatter og avgifter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Regionenes største utfordringer i et langsiktig perspektiv</a:t>
            </a:r>
          </a:p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74639"/>
            <a:ext cx="8208912" cy="1143000"/>
          </a:xfrm>
        </p:spPr>
        <p:txBody>
          <a:bodyPr>
            <a:noAutofit/>
          </a:bodyPr>
          <a:lstStyle/>
          <a:p>
            <a:r>
              <a:rPr lang="nb-NO" sz="2400" b="1" dirty="0" smtClean="0"/>
              <a:t>Forutsigbar politikk, arbeidskraft og infrastruktur viktigst for konkurranseevnen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496268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Skatt/avgift og stabil rente er viktige </a:t>
            </a:r>
            <a:r>
              <a:rPr lang="nb-NO" sz="2400" b="1" dirty="0" err="1" smtClean="0"/>
              <a:t>parametre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Eiendomsskatt næring og arbeidsgiveravgift er de mest utfordrende avgiftene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Rekruttere kompetent arbeidskraft scorer høyest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Økonomisk status og fremtidsutsikt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948264" cy="185199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Forventet økonomisk resultat for 2013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Planlagt omsetningsnivå for 2014 i forhold til dagens nivå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Nye kapitalkrav og konsekvenser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Todeling av norsk økonomi</a:t>
            </a:r>
          </a:p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8 av 10 har vekst eller stabilitet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63725446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6 av 10 regner forventer vekst i 2014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58900322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b="1" dirty="0" smtClean="0"/>
              <a:t>7 av 10 har ikke søkt om banklån</a:t>
            </a:r>
            <a:br>
              <a:rPr lang="nb-NO" b="1" dirty="0" smtClean="0"/>
            </a:br>
            <a:r>
              <a:rPr lang="nb-NO" b="1" dirty="0" smtClean="0"/>
              <a:t>Kun 2% har fått avslag på lån</a:t>
            </a:r>
            <a:endParaRPr lang="nb-NO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39939297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40607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Todelt økonomien er sterkt merkbar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41170551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35461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Kompetanse og rekruttering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948264" cy="1851992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Rekruttering – behov for ulike utdanningsnivå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Grupper det er vanskelig å rekruttere fra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Planer om arbeidskraft med akademisk bakgrunn (oppfølgingsspørsmål)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Strategi for å sikre mer arbeidskraft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Tilfredsheten med tilrettelegging for å hente arbeidskraft fra utlandet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Bruk av </a:t>
            </a:r>
            <a:r>
              <a:rPr lang="nb-NO" dirty="0" err="1" smtClean="0"/>
              <a:t>INN-tjeneste</a:t>
            </a:r>
            <a:endParaRPr lang="nb-NO" dirty="0" smtClean="0"/>
          </a:p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Kompetanse er høyt ettertraktet 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Erfarne fagarbeidere er vanskeligst å få tak i 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62047363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2123728" y="5445224"/>
            <a:ext cx="1362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Svært vanskelig</a:t>
            </a:r>
            <a:endParaRPr lang="nb-NO" sz="1200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983063" y="5445224"/>
            <a:ext cx="893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1200" b="1" dirty="0" smtClean="0"/>
              <a:t>Svært lett</a:t>
            </a:r>
            <a:endParaRPr lang="nb-NO" sz="12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Akademisk arbeidskraft: </a:t>
            </a:r>
            <a:br>
              <a:rPr lang="nb-NO" sz="2400" b="1" dirty="0" smtClean="0"/>
            </a:br>
            <a:r>
              <a:rPr lang="nb-NO" sz="2400" b="1" dirty="0" smtClean="0"/>
              <a:t>Størst behov for ingeniører og økonomer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Viktigst: Å få flere personer ut igjen i arbeidslivet</a:t>
            </a:r>
            <a:br>
              <a:rPr lang="nb-NO" sz="2400" b="1" dirty="0" smtClean="0"/>
            </a:b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33548244"/>
              </p:ext>
            </p:extLst>
          </p:nvPr>
        </p:nvGraphicFramePr>
        <p:xfrm>
          <a:off x="467544" y="1124744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Lite tilfredshet m offentlig tilrettelegging for å hente arbeidskraft fra utlandet</a:t>
            </a:r>
            <a:endParaRPr lang="nb-NO" sz="2400" b="1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8058206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8 av 10 bruker ikke INN-tjenesten i dag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77689689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Fylkeskommunale spørsmål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948264" cy="185199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Hva er de viktigste tiltak fylkespolitikerne kan bidra med for å fremme utviklingen av næringslivet i regionen?</a:t>
            </a:r>
          </a:p>
          <a:p>
            <a:pPr>
              <a:buFontTx/>
              <a:buChar char="-"/>
            </a:pPr>
            <a:r>
              <a:rPr lang="nb-NO" dirty="0" smtClean="0"/>
              <a:t>Den nye regjeringen ønsker å endre strukturen med fylkeskommuner. Hva er din oppfatning av den fylkeskommunale strukturen i Norge?</a:t>
            </a:r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Fylket: Kvalitet på opplæring og bedre vei er viktigst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87%: Fylkeskommunen bør legges ned eller inngå i større regioner</a:t>
            </a:r>
            <a:endParaRPr lang="nb-NO" sz="2800" b="1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65964788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Transport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948264" cy="1851992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Økonomiske konsekvenser av trafikale forsinkelser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Transportform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Tiltak for økt bruk av kollektiv transport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”Storbysmerter”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Organisering av kollektivtilbudet i byene</a:t>
            </a:r>
          </a:p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Halvparten sier at trafikale forsinkelser har medført økonomiske tap eller merkostnader 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25734579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6 av 10 opplever forsinkelser på 1 time eller mer hver uke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2925882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Næringslivet bruker egen bil i jobben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 smtClean="0"/>
              <a:t>Forbedret kollektivtilbudet må til for å få opp bruken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5 % vurderer å flytte </a:t>
            </a:r>
            <a:r>
              <a:rPr lang="nb-NO" sz="2800" b="1" dirty="0" err="1" smtClean="0"/>
              <a:t>pga</a:t>
            </a:r>
            <a:r>
              <a:rPr lang="nb-NO" sz="2800" b="1" dirty="0" smtClean="0"/>
              <a:t> dårlige veier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62878481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5 % vurderer å flytte </a:t>
            </a:r>
            <a:r>
              <a:rPr lang="nb-NO" sz="2400" b="1" dirty="0" err="1" smtClean="0"/>
              <a:t>pga</a:t>
            </a:r>
            <a:r>
              <a:rPr lang="nb-NO" sz="2400" b="1" dirty="0" smtClean="0"/>
              <a:t> manglende kollektivtilbud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21230882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12% vurderer å flytte </a:t>
            </a:r>
            <a:r>
              <a:rPr lang="nb-NO" sz="2400" b="1" dirty="0" err="1" smtClean="0"/>
              <a:t>pga</a:t>
            </a:r>
            <a:r>
              <a:rPr lang="nb-NO" sz="2400" b="1" dirty="0" smtClean="0"/>
              <a:t> høyt prisnivå i «storbyen»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18565327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6 % vurderer å flytte </a:t>
            </a:r>
            <a:r>
              <a:rPr lang="nb-NO" sz="2400" b="1" dirty="0" err="1" smtClean="0"/>
              <a:t>pga</a:t>
            </a:r>
            <a:r>
              <a:rPr lang="nb-NO" sz="2400" b="1" dirty="0" smtClean="0"/>
              <a:t> mangel på arbeidskraft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55130352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138224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7 % vurderer å flytte </a:t>
            </a:r>
            <a:r>
              <a:rPr lang="nb-NO" sz="2400" b="1" dirty="0" err="1" smtClean="0"/>
              <a:t>pga</a:t>
            </a:r>
            <a:r>
              <a:rPr lang="nb-NO" sz="2400" b="1" dirty="0" smtClean="0"/>
              <a:t> høye boligpriser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22179063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Svært få vurderer å flytte sin virksomhet som følge av dårlige flytilbud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21082688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1 av 3 sier at både fylkeskommunen og kommunen bør ha et fellesansvar for organisering av kollektivtilbudet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6638851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Kommunale spørsmål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948264" cy="185199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Kommunale satsingsområder for å skape attraktive lokaliseringssteder for bedriften og arbeidstakere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Eiendomsskatt på næringsbygg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Kommunestrukturen i Norge</a:t>
            </a:r>
          </a:p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Kommunene: Bør markedsføre seg bedre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Eiendomsskatt for næring svekker kommunens attraktivitet</a:t>
            </a:r>
            <a:endParaRPr lang="nb-NO" sz="20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36689639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95% av virksomhetene ønsker færre kommuner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71626040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Flertallet: Antall kommuner bør være et sted mellom 150 – 300 kommuner. 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1" cy="1143000"/>
          </a:xfrm>
        </p:spPr>
        <p:txBody>
          <a:bodyPr/>
          <a:lstStyle/>
          <a:p>
            <a:r>
              <a:rPr lang="nb-NO" dirty="0" smtClean="0"/>
              <a:t>Ny regjering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6948264" cy="185199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Forenkling av det offentlige skjemaveldet – største utfordringer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Varslede endringer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Bedriftens økonomi i lys av ny regjering</a:t>
            </a:r>
          </a:p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endParaRPr lang="nb-NO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Dagens skjemavelde oppleves som kostnads- og tidskrevende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049093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Over halvparten er MOT søndagsåpne butikker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59577239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 smtClean="0"/>
              <a:t>Stort ønske om forenkling av skjemaveldet</a:t>
            </a:r>
            <a:endParaRPr lang="nb-NO" sz="28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74573850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8 av 10 er for ROT-fradrag for å motvirke svart arbeid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27253763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2 av 3 er for etablering av eget selskap for veibygging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21912525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992195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3 av 4 ønsker forenkling av kompetanseinnvandring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11161814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b="1" dirty="0" smtClean="0"/>
              <a:t>Tredelt om oljeleting </a:t>
            </a:r>
            <a:r>
              <a:rPr lang="nb-NO" sz="2400" b="1" dirty="0"/>
              <a:t>i </a:t>
            </a:r>
            <a:r>
              <a:rPr lang="nb-NO" sz="2400" b="1" dirty="0" smtClean="0"/>
              <a:t>Lo-Ve-Se: </a:t>
            </a:r>
            <a:br>
              <a:rPr lang="nb-NO" sz="2400" b="1" dirty="0" smtClean="0"/>
            </a:br>
            <a:r>
              <a:rPr lang="nb-NO" sz="2400" b="1" dirty="0" smtClean="0"/>
              <a:t>41 </a:t>
            </a:r>
            <a:r>
              <a:rPr lang="nb-NO" sz="2400" b="1" dirty="0"/>
              <a:t>% mot og </a:t>
            </a:r>
            <a:r>
              <a:rPr lang="nb-NO" sz="2400" b="1" dirty="0" smtClean="0"/>
              <a:t>35 </a:t>
            </a:r>
            <a:r>
              <a:rPr lang="nb-NO" sz="2400" b="1" dirty="0"/>
              <a:t>% er </a:t>
            </a:r>
            <a:r>
              <a:rPr lang="nb-NO" sz="2400" b="1" dirty="0" smtClean="0"/>
              <a:t>for, 25 % vet ikke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0363522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b="1" dirty="0" smtClean="0"/>
              <a:t>Splittet i synet på om ny regjering gir bedre økonomi</a:t>
            </a:r>
            <a:endParaRPr lang="nb-NO" sz="2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83772720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Advicia Powerpoint Template">
  <a:themeElements>
    <a:clrScheme name="Custom 3">
      <a:dk1>
        <a:sysClr val="windowText" lastClr="000000"/>
      </a:dk1>
      <a:lt1>
        <a:sysClr val="window" lastClr="FFFFFF"/>
      </a:lt1>
      <a:dk2>
        <a:srgbClr val="BBD0D7"/>
      </a:dk2>
      <a:lt2>
        <a:srgbClr val="EEECE1"/>
      </a:lt2>
      <a:accent1>
        <a:srgbClr val="3A7790"/>
      </a:accent1>
      <a:accent2>
        <a:srgbClr val="9ED900"/>
      </a:accent2>
      <a:accent3>
        <a:srgbClr val="BBD0D7"/>
      </a:accent3>
      <a:accent4>
        <a:srgbClr val="739EAD"/>
      </a:accent4>
      <a:accent5>
        <a:srgbClr val="DAFF71"/>
      </a:accent5>
      <a:accent6>
        <a:srgbClr val="466976"/>
      </a:accent6>
      <a:hlink>
        <a:srgbClr val="0000FF"/>
      </a:hlink>
      <a:folHlink>
        <a:srgbClr val="80008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Advicia Powerpoint Template</Template>
  <TotalTime>588</TotalTime>
  <Words>628</Words>
  <Application>Microsoft Office PowerPoint</Application>
  <PresentationFormat>Skjermfremvisning (4:3)</PresentationFormat>
  <Paragraphs>98</Paragraphs>
  <Slides>54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54</vt:i4>
      </vt:variant>
    </vt:vector>
  </HeadingPairs>
  <TitlesOfParts>
    <vt:vector size="55" baseType="lpstr">
      <vt:lpstr>Advicia Powerpoint Template</vt:lpstr>
      <vt:lpstr>Landsdekkende næringspolitisk undersøkelse 2013 </vt:lpstr>
      <vt:lpstr>Om undersøkelsen</vt:lpstr>
      <vt:lpstr>Om respondentene</vt:lpstr>
      <vt:lpstr>60 % av svarene kommer fra bedrifter med færre enn 50 ansatte</vt:lpstr>
      <vt:lpstr>Variert bransjestruktur i næringsforeningene</vt:lpstr>
      <vt:lpstr>Flest respondentene fra Bergen, Trondheim og Stavanger</vt:lpstr>
      <vt:lpstr>Svarprosent per forening</vt:lpstr>
      <vt:lpstr>Generelle næringspolitiske spørsmål</vt:lpstr>
      <vt:lpstr>Forutsigbar politikk, arbeidskraft og infrastruktur viktigst for konkurranseevnen</vt:lpstr>
      <vt:lpstr>Skatt/avgift og stabil rente er viktige parametre</vt:lpstr>
      <vt:lpstr>Eiendomsskatt næring og arbeidsgiveravgift er de mest utfordrende avgiftene</vt:lpstr>
      <vt:lpstr>Rekruttere kompetent arbeidskraft scorer høyest</vt:lpstr>
      <vt:lpstr>Økonomisk status og fremtidsutsikt</vt:lpstr>
      <vt:lpstr>8 av 10 har vekst eller stabilitet</vt:lpstr>
      <vt:lpstr>6 av 10 regner forventer vekst i 2014</vt:lpstr>
      <vt:lpstr>7 av 10 har ikke søkt om banklån Kun 2% har fått avslag på lån</vt:lpstr>
      <vt:lpstr>Todelt økonomien er sterkt merkbar</vt:lpstr>
      <vt:lpstr>Kompetanse og rekruttering</vt:lpstr>
      <vt:lpstr>Kompetanse er høyt ettertraktet </vt:lpstr>
      <vt:lpstr>Erfarne fagarbeidere er vanskeligst å få tak i </vt:lpstr>
      <vt:lpstr>Akademisk arbeidskraft:  Størst behov for ingeniører og økonomer</vt:lpstr>
      <vt:lpstr>Viktigst: Å få flere personer ut igjen i arbeidslivet </vt:lpstr>
      <vt:lpstr>Lite tilfredshet m offentlig tilrettelegging for å hente arbeidskraft fra utlandet</vt:lpstr>
      <vt:lpstr>8 av 10 bruker ikke INN-tjenesten i dag</vt:lpstr>
      <vt:lpstr>Fylkeskommunale spørsmål</vt:lpstr>
      <vt:lpstr>Fylket: Kvalitet på opplæring og bedre vei er viktigst</vt:lpstr>
      <vt:lpstr>87%: Fylkeskommunen bør legges ned eller inngå i større regioner</vt:lpstr>
      <vt:lpstr>Transport</vt:lpstr>
      <vt:lpstr>Halvparten sier at trafikale forsinkelser har medført økonomiske tap eller merkostnader </vt:lpstr>
      <vt:lpstr>6 av 10 opplever forsinkelser på 1 time eller mer hver uke</vt:lpstr>
      <vt:lpstr>Næringslivet bruker egen bil i jobben</vt:lpstr>
      <vt:lpstr>Forbedret kollektivtilbudet må til for å få opp bruken</vt:lpstr>
      <vt:lpstr>5 % vurderer å flytte pga dårlige veier</vt:lpstr>
      <vt:lpstr>5 % vurderer å flytte pga manglende kollektivtilbud</vt:lpstr>
      <vt:lpstr>12% vurderer å flytte pga høyt prisnivå i «storbyen»</vt:lpstr>
      <vt:lpstr>6 % vurderer å flytte pga mangel på arbeidskraft</vt:lpstr>
      <vt:lpstr>7 % vurderer å flytte pga høye boligpriser</vt:lpstr>
      <vt:lpstr>Svært få vurderer å flytte sin virksomhet som følge av dårlige flytilbud</vt:lpstr>
      <vt:lpstr>1 av 3 sier at både fylkeskommunen og kommunen bør ha et fellesansvar for organisering av kollektivtilbudet</vt:lpstr>
      <vt:lpstr>Kommunale spørsmål</vt:lpstr>
      <vt:lpstr>Kommunene: Bør markedsføre seg bedre</vt:lpstr>
      <vt:lpstr>Eiendomsskatt for næring svekker kommunens attraktivitet</vt:lpstr>
      <vt:lpstr>95% av virksomhetene ønsker færre kommuner</vt:lpstr>
      <vt:lpstr>Flertallet: Antall kommuner bør være et sted mellom 150 – 300 kommuner. </vt:lpstr>
      <vt:lpstr>Ny regjering</vt:lpstr>
      <vt:lpstr>Dagens skjemavelde oppleves som kostnads- og tidskrevende</vt:lpstr>
      <vt:lpstr>Over halvparten er MOT søndagsåpne butikker</vt:lpstr>
      <vt:lpstr>Stort ønske om forenkling av skjemaveldet</vt:lpstr>
      <vt:lpstr>8 av 10 er for ROT-fradrag for å motvirke svart arbeid</vt:lpstr>
      <vt:lpstr>2 av 3 er for etablering av eget selskap for veibygging</vt:lpstr>
      <vt:lpstr>3 av 4 ønsker forenkling av kompetanseinnvandring</vt:lpstr>
      <vt:lpstr>Tredelt om oljeleting i Lo-Ve-Se:  41 % mot og 35 % er for, 25 % vet ikke</vt:lpstr>
      <vt:lpstr>Splittet i synet på om ny regjering gir bedre økonomi</vt:lpstr>
      <vt:lpstr>Lysbilde 54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Katerina</dc:creator>
  <cp:lastModifiedBy>Jon Førland</cp:lastModifiedBy>
  <cp:revision>82</cp:revision>
  <dcterms:created xsi:type="dcterms:W3CDTF">2013-10-29T13:48:16Z</dcterms:created>
  <dcterms:modified xsi:type="dcterms:W3CDTF">2013-11-25T12:43:06Z</dcterms:modified>
</cp:coreProperties>
</file>